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</p:sldMasterIdLst>
  <p:sldIdLst>
    <p:sldId id="421" r:id="rId2"/>
    <p:sldId id="310" r:id="rId3"/>
    <p:sldId id="312" r:id="rId4"/>
    <p:sldId id="356" r:id="rId5"/>
    <p:sldId id="384" r:id="rId6"/>
    <p:sldId id="413" r:id="rId7"/>
    <p:sldId id="414" r:id="rId8"/>
    <p:sldId id="385" r:id="rId9"/>
    <p:sldId id="426" r:id="rId10"/>
    <p:sldId id="425" r:id="rId11"/>
    <p:sldId id="427" r:id="rId12"/>
    <p:sldId id="423" r:id="rId13"/>
    <p:sldId id="428" r:id="rId1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9900"/>
    <a:srgbClr val="00CC99"/>
    <a:srgbClr val="FF6600"/>
    <a:srgbClr val="CC0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14" autoAdjust="0"/>
    <p:restoredTop sz="94660"/>
  </p:normalViewPr>
  <p:slideViewPr>
    <p:cSldViewPr>
      <p:cViewPr varScale="1">
        <p:scale>
          <a:sx n="75" d="100"/>
          <a:sy n="75" d="100"/>
        </p:scale>
        <p:origin x="1627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r-Latn-C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AF386-0C1F-490F-8F3D-11632236D6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009859"/>
      </p:ext>
    </p:extLst>
  </p:cSld>
  <p:clrMapOvr>
    <a:masterClrMapping/>
  </p:clrMapOvr>
  <p:transition spd="slow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12287-C694-4FC6-BB65-893E0C6F11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543037"/>
      </p:ext>
    </p:extLst>
  </p:cSld>
  <p:clrMapOvr>
    <a:masterClrMapping/>
  </p:clrMapOvr>
  <p:transition spd="slow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891A0-82C9-4343-B7E1-311854EB45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501817"/>
      </p:ext>
    </p:extLst>
  </p:cSld>
  <p:clrMapOvr>
    <a:masterClrMapping/>
  </p:clrMapOvr>
  <p:transition spd="slow">
    <p:pull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C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2D3E8-2243-4547-9BCB-7E54BACFF7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0374"/>
      </p:ext>
    </p:extLst>
  </p:cSld>
  <p:clrMapOvr>
    <a:masterClrMapping/>
  </p:clrMapOvr>
  <p:transition spd="slow">
    <p:pull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C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724D2-8E80-4256-A391-FD4174FF93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416789"/>
      </p:ext>
    </p:extLst>
  </p:cSld>
  <p:clrMapOvr>
    <a:masterClrMapping/>
  </p:clrMapOvr>
  <p:transition spd="slow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9449E-4865-469F-9806-D989EC8B70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286290"/>
      </p:ext>
    </p:extLst>
  </p:cSld>
  <p:clrMapOvr>
    <a:masterClrMapping/>
  </p:clrMapOvr>
  <p:transition spd="slow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23B90-8A16-4B29-BF67-3F00025004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584228"/>
      </p:ext>
    </p:extLst>
  </p:cSld>
  <p:clrMapOvr>
    <a:masterClrMapping/>
  </p:clrMapOvr>
  <p:transition spd="slow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C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464DA-FB27-4BE1-976D-2F0E5F0518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23656"/>
      </p:ext>
    </p:extLst>
  </p:cSld>
  <p:clrMapOvr>
    <a:masterClrMapping/>
  </p:clrMapOvr>
  <p:transition spd="slow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C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210D5-47BC-4139-8592-5AA6E432A0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889718"/>
      </p:ext>
    </p:extLst>
  </p:cSld>
  <p:clrMapOvr>
    <a:masterClrMapping/>
  </p:clrMapOvr>
  <p:transition spd="slow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C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57567-5FB4-483B-956E-BB7CA27A51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681730"/>
      </p:ext>
    </p:extLst>
  </p:cSld>
  <p:clrMapOvr>
    <a:masterClrMapping/>
  </p:clrMapOvr>
  <p:transition spd="slow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DA323-1839-4BBC-AF2C-1275E75906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253257"/>
      </p:ext>
    </p:extLst>
  </p:cSld>
  <p:clrMapOvr>
    <a:masterClrMapping/>
  </p:clrMapOvr>
  <p:transition spd="slow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18C11-5C1D-4C05-B22D-F94E8EC155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21829"/>
      </p:ext>
    </p:extLst>
  </p:cSld>
  <p:clrMapOvr>
    <a:masterClrMapping/>
  </p:clrMapOvr>
  <p:transition spd="slow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C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D9C1C-B83C-459B-8F67-CD015E2D71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662775"/>
      </p:ext>
    </p:extLst>
  </p:cSld>
  <p:clrMapOvr>
    <a:masterClrMapping/>
  </p:clrMapOvr>
  <p:transition spd="slow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sr-Latn-C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9373E1B-33E1-4DBF-89AC-144601ED68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  <p:sldLayoutId id="2147483760" r:id="rId13"/>
  </p:sldLayoutIdLst>
  <p:transition spd="slow">
    <p:pull dir="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66" t="16875" r="20313" b="13750"/>
          <a:stretch>
            <a:fillRect/>
          </a:stretch>
        </p:blipFill>
        <p:spPr bwMode="auto">
          <a:xfrm>
            <a:off x="539552" y="188640"/>
            <a:ext cx="7930654" cy="5988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fleksij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7703" y="142081"/>
            <a:ext cx="2395538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33338"/>
            <a:ext cx="3698875" cy="476250"/>
          </a:xfrm>
        </p:spPr>
        <p:txBody>
          <a:bodyPr/>
          <a:lstStyle/>
          <a:p>
            <a:pPr eaLnBrk="1" hangingPunct="1"/>
            <a:r>
              <a:rPr lang="en-GB" sz="2400" dirty="0">
                <a:solidFill>
                  <a:schemeClr val="hlink"/>
                </a:solidFill>
                <a:latin typeface="Arial" panose="020B0604020202020204" pitchFamily="34" charset="0"/>
              </a:rPr>
              <a:t>MOVEMENTS</a:t>
            </a:r>
            <a:r>
              <a:rPr lang="sr-Cyrl-RS" sz="2400" dirty="0">
                <a:solidFill>
                  <a:schemeClr val="hlink"/>
                </a:solidFill>
                <a:latin typeface="Arial" panose="020B0604020202020204" pitchFamily="34" charset="0"/>
              </a:rPr>
              <a:t> -</a:t>
            </a:r>
            <a:r>
              <a:rPr lang="sr-Latn-CS" sz="2400" dirty="0">
                <a:solidFill>
                  <a:schemeClr val="hlink"/>
                </a:solidFill>
                <a:latin typeface="Arial" panose="020B0604020202020204" pitchFamily="34" charset="0"/>
              </a:rPr>
              <a:t> </a:t>
            </a:r>
            <a:r>
              <a:rPr lang="en-GB" sz="2400" dirty="0">
                <a:solidFill>
                  <a:schemeClr val="hlink"/>
                </a:solidFill>
                <a:latin typeface="Arial" panose="020B0604020202020204" pitchFamily="34" charset="0"/>
              </a:rPr>
              <a:t>TERMS</a:t>
            </a:r>
            <a:endParaRPr lang="en-US" sz="2400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12292" name="Rectangle 3"/>
          <p:cNvSpPr>
            <a:spLocks noGrp="1" noChangeArrowheads="1"/>
          </p:cNvSpPr>
          <p:nvPr>
            <p:ph idx="1"/>
          </p:nvPr>
        </p:nvSpPr>
        <p:spPr>
          <a:xfrm>
            <a:off x="0" y="631825"/>
            <a:ext cx="6588224" cy="61658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FLEXIO</a:t>
            </a:r>
            <a:r>
              <a:rPr lang="en-GB" sz="2000" b="1" dirty="0">
                <a:solidFill>
                  <a:schemeClr val="hlink"/>
                </a:solidFill>
              </a:rPr>
              <a:t>N</a:t>
            </a:r>
            <a:r>
              <a:rPr lang="sr-Latn-CS" sz="2000" b="1" dirty="0">
                <a:solidFill>
                  <a:schemeClr val="hlink"/>
                </a:solidFill>
              </a:rPr>
              <a:t> </a:t>
            </a:r>
            <a:r>
              <a:rPr lang="sr-Cyrl-RS" sz="2000" b="1" dirty="0">
                <a:solidFill>
                  <a:schemeClr val="hlink"/>
                </a:solidFill>
              </a:rPr>
              <a:t>– </a:t>
            </a:r>
            <a:r>
              <a:rPr lang="en-GB" sz="1800" b="0" i="0" dirty="0">
                <a:solidFill>
                  <a:srgbClr val="495354"/>
                </a:solidFill>
                <a:effectLst/>
              </a:rPr>
              <a:t>Decreasing the angle between two structures, </a:t>
            </a:r>
            <a:br>
              <a:rPr lang="en-GB" sz="1800" b="0" i="0" dirty="0">
                <a:solidFill>
                  <a:srgbClr val="495354"/>
                </a:solidFill>
                <a:effectLst/>
              </a:rPr>
            </a:br>
            <a:r>
              <a:rPr lang="en-GB" sz="1800" b="0" i="0" dirty="0">
                <a:solidFill>
                  <a:srgbClr val="495354"/>
                </a:solidFill>
                <a:effectLst/>
              </a:rPr>
              <a:t>            bending in the joint</a:t>
            </a:r>
            <a:endParaRPr lang="sr-Cyrl-RS" sz="18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EXTENSIO</a:t>
            </a:r>
            <a:r>
              <a:rPr lang="en-GB" sz="2000" b="1" dirty="0">
                <a:solidFill>
                  <a:schemeClr val="hlink"/>
                </a:solidFill>
              </a:rPr>
              <a:t>N</a:t>
            </a:r>
            <a:r>
              <a:rPr lang="sr-Latn-CS" sz="2000" b="1" dirty="0">
                <a:solidFill>
                  <a:schemeClr val="hlink"/>
                </a:solidFill>
              </a:rPr>
              <a:t> </a:t>
            </a:r>
            <a:r>
              <a:rPr lang="sr-Cyrl-RS" sz="1800" b="1" dirty="0">
                <a:solidFill>
                  <a:schemeClr val="hlink"/>
                </a:solidFill>
              </a:rPr>
              <a:t>– </a:t>
            </a:r>
            <a:r>
              <a:rPr lang="en-GB" sz="1800" b="0" i="0" dirty="0">
                <a:solidFill>
                  <a:srgbClr val="495354"/>
                </a:solidFill>
                <a:effectLst/>
              </a:rPr>
              <a:t>Increasing the angle between two structures</a:t>
            </a:r>
            <a:br>
              <a:rPr lang="en-GB" sz="1800" b="0" i="0" dirty="0">
                <a:solidFill>
                  <a:srgbClr val="495354"/>
                </a:solidFill>
                <a:effectLst/>
              </a:rPr>
            </a:br>
            <a:r>
              <a:rPr lang="en-GB" sz="1800" b="0" i="0" dirty="0">
                <a:solidFill>
                  <a:srgbClr val="495354"/>
                </a:solidFill>
                <a:effectLst/>
              </a:rPr>
              <a:t>                  stretching in the joint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SUPINATIO</a:t>
            </a:r>
            <a:r>
              <a:rPr lang="en-GB" sz="2000" b="1" dirty="0">
                <a:solidFill>
                  <a:schemeClr val="hlink"/>
                </a:solidFill>
              </a:rPr>
              <a:t>N</a:t>
            </a:r>
            <a:r>
              <a:rPr lang="sr-Latn-CS" sz="2000" b="1" dirty="0">
                <a:solidFill>
                  <a:schemeClr val="hlink"/>
                </a:solidFill>
              </a:rPr>
              <a:t> </a:t>
            </a:r>
            <a:r>
              <a:rPr lang="sr-Cyrl-RS" sz="2000" b="1" dirty="0">
                <a:solidFill>
                  <a:schemeClr val="hlink"/>
                </a:solidFill>
              </a:rPr>
              <a:t>- </a:t>
            </a:r>
            <a:r>
              <a:rPr lang="en-GB" sz="1800" b="0" i="0" dirty="0">
                <a:solidFill>
                  <a:srgbClr val="495354"/>
                </a:solidFill>
                <a:effectLst/>
              </a:rPr>
              <a:t>Lateral rotation of the radius, resulting in the </a:t>
            </a:r>
            <a:br>
              <a:rPr lang="en-GB" sz="1800" b="0" i="0" dirty="0">
                <a:solidFill>
                  <a:srgbClr val="495354"/>
                </a:solidFill>
                <a:effectLst/>
              </a:rPr>
            </a:br>
            <a:r>
              <a:rPr lang="en-GB" sz="1800" b="0" i="0" dirty="0">
                <a:solidFill>
                  <a:srgbClr val="495354"/>
                </a:solidFill>
                <a:effectLst/>
              </a:rPr>
              <a:t>                      palm of the hand facing anteriorly</a:t>
            </a:r>
            <a:br>
              <a:rPr lang="en-GB" sz="1800" b="0" i="0" dirty="0">
                <a:solidFill>
                  <a:srgbClr val="495354"/>
                </a:solidFill>
                <a:effectLst/>
              </a:rPr>
            </a:br>
            <a:r>
              <a:rPr lang="en-GB" sz="1800" b="0" i="0" dirty="0">
                <a:solidFill>
                  <a:srgbClr val="495354"/>
                </a:solidFill>
                <a:effectLst/>
              </a:rPr>
              <a:t>                      (if in anatomical position) or superiorly (if elbow </a:t>
            </a:r>
            <a:br>
              <a:rPr lang="en-GB" sz="1800" b="0" i="0" dirty="0">
                <a:solidFill>
                  <a:srgbClr val="495354"/>
                </a:solidFill>
                <a:effectLst/>
              </a:rPr>
            </a:br>
            <a:r>
              <a:rPr lang="en-GB" sz="1800" b="0" i="0" dirty="0">
                <a:solidFill>
                  <a:srgbClr val="495354"/>
                </a:solidFill>
                <a:effectLst/>
              </a:rPr>
              <a:t>                       is flexed)</a:t>
            </a:r>
            <a:endParaRPr lang="sr-Cyrl-RS" sz="20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PRONATIO</a:t>
            </a:r>
            <a:r>
              <a:rPr lang="en-GB" sz="2000" b="1" dirty="0">
                <a:solidFill>
                  <a:schemeClr val="hlink"/>
                </a:solidFill>
              </a:rPr>
              <a:t>N</a:t>
            </a:r>
            <a:r>
              <a:rPr lang="sr-Latn-CS" sz="2000" b="1" dirty="0">
                <a:solidFill>
                  <a:schemeClr val="hlink"/>
                </a:solidFill>
              </a:rPr>
              <a:t> </a:t>
            </a:r>
            <a:r>
              <a:rPr lang="sr-Cyrl-RS" sz="2000" b="1" dirty="0">
                <a:solidFill>
                  <a:schemeClr val="hlink"/>
                </a:solidFill>
              </a:rPr>
              <a:t>- </a:t>
            </a:r>
            <a:r>
              <a:rPr lang="en-GB" sz="1800" b="0" i="0" dirty="0">
                <a:solidFill>
                  <a:srgbClr val="495354"/>
                </a:solidFill>
                <a:effectLst/>
              </a:rPr>
              <a:t>Medial rotation of the radius, resulting in the palm</a:t>
            </a:r>
            <a:br>
              <a:rPr lang="en-GB" sz="1800" b="0" i="0" dirty="0">
                <a:solidFill>
                  <a:srgbClr val="495354"/>
                </a:solidFill>
                <a:effectLst/>
              </a:rPr>
            </a:br>
            <a:r>
              <a:rPr lang="en-GB" sz="1800" b="0" i="0" dirty="0">
                <a:solidFill>
                  <a:srgbClr val="495354"/>
                </a:solidFill>
                <a:effectLst/>
              </a:rPr>
              <a:t>                  of the hand facing posteriorly (if in anatomical</a:t>
            </a:r>
            <a:br>
              <a:rPr lang="en-GB" sz="1800" b="0" i="0" dirty="0">
                <a:solidFill>
                  <a:srgbClr val="495354"/>
                </a:solidFill>
                <a:effectLst/>
              </a:rPr>
            </a:br>
            <a:r>
              <a:rPr lang="en-GB" sz="1800" b="0" i="0" dirty="0">
                <a:solidFill>
                  <a:srgbClr val="495354"/>
                </a:solidFill>
                <a:effectLst/>
              </a:rPr>
              <a:t>                  position) or inferiorly (if elbow is flexed)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sz="1800" dirty="0">
              <a:solidFill>
                <a:srgbClr val="495354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sz="1800" dirty="0">
              <a:solidFill>
                <a:srgbClr val="495354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sz="1800" dirty="0">
              <a:solidFill>
                <a:srgbClr val="495354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sz="1800" dirty="0">
              <a:solidFill>
                <a:srgbClr val="495354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sz="1800" dirty="0">
              <a:solidFill>
                <a:srgbClr val="495354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sz="1800" dirty="0">
              <a:solidFill>
                <a:srgbClr val="495354"/>
              </a:solidFill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en-GB" sz="1800" b="1" dirty="0">
                <a:solidFill>
                  <a:srgbClr val="0000FF"/>
                </a:solidFill>
              </a:rPr>
              <a:t>PLANTARFLEXION - </a:t>
            </a:r>
            <a:r>
              <a:rPr lang="en-GB" sz="1600" dirty="0">
                <a:solidFill>
                  <a:srgbClr val="495354"/>
                </a:solidFill>
                <a:latin typeface="PlutoSansLight"/>
              </a:rPr>
              <a:t>Flexion of the plantar (underside) part of the foot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GB" sz="1800" b="1" dirty="0">
                <a:solidFill>
                  <a:srgbClr val="0000FF"/>
                </a:solidFill>
              </a:rPr>
              <a:t>DORSIFLEXION - </a:t>
            </a:r>
            <a:r>
              <a:rPr lang="en-GB" sz="1600" dirty="0">
                <a:solidFill>
                  <a:srgbClr val="495354"/>
                </a:solidFill>
              </a:rPr>
              <a:t>Flexion of the dorsum (top) part of the foot</a:t>
            </a:r>
            <a:endParaRPr lang="sr-Cyrl-RS" sz="16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sr-Cyrl-RS" sz="2000" b="1" dirty="0">
                <a:solidFill>
                  <a:schemeClr val="hlink"/>
                </a:solidFill>
              </a:rPr>
              <a:t>Е</a:t>
            </a:r>
            <a:r>
              <a:rPr lang="sr-Latn-CS" sz="2000" b="1" dirty="0">
                <a:solidFill>
                  <a:schemeClr val="hlink"/>
                </a:solidFill>
              </a:rPr>
              <a:t>VERSIO</a:t>
            </a:r>
            <a:r>
              <a:rPr lang="en-GB" sz="2000" b="1" dirty="0">
                <a:solidFill>
                  <a:schemeClr val="hlink"/>
                </a:solidFill>
              </a:rPr>
              <a:t>N</a:t>
            </a:r>
            <a:r>
              <a:rPr lang="sr-Cyrl-RS" sz="2000" b="1" dirty="0">
                <a:solidFill>
                  <a:schemeClr val="hlink"/>
                </a:solidFill>
              </a:rPr>
              <a:t> - </a:t>
            </a:r>
            <a:r>
              <a:rPr lang="en-GB" sz="1600" b="0" i="0" dirty="0">
                <a:solidFill>
                  <a:srgbClr val="495354"/>
                </a:solidFill>
                <a:effectLst/>
              </a:rPr>
              <a:t>Plantar side of the foot is rotated away from the median plane</a:t>
            </a:r>
            <a:endParaRPr lang="sr-Cyrl-RS" sz="16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GB" sz="2000" b="1" dirty="0">
                <a:solidFill>
                  <a:schemeClr val="hlink"/>
                </a:solidFill>
              </a:rPr>
              <a:t>IN</a:t>
            </a:r>
            <a:r>
              <a:rPr lang="sr-Latn-CS" sz="2000" b="1" dirty="0">
                <a:solidFill>
                  <a:schemeClr val="hlink"/>
                </a:solidFill>
              </a:rPr>
              <a:t>ERSIO</a:t>
            </a:r>
            <a:r>
              <a:rPr lang="en-GB" sz="2000" b="1" dirty="0">
                <a:solidFill>
                  <a:schemeClr val="hlink"/>
                </a:solidFill>
              </a:rPr>
              <a:t>N</a:t>
            </a:r>
            <a:r>
              <a:rPr lang="sr-Latn-CS" sz="2000" b="1" dirty="0">
                <a:solidFill>
                  <a:schemeClr val="hlink"/>
                </a:solidFill>
              </a:rPr>
              <a:t> </a:t>
            </a:r>
            <a:r>
              <a:rPr lang="en-GB" sz="2000" b="1" dirty="0">
                <a:solidFill>
                  <a:schemeClr val="hlink"/>
                </a:solidFill>
              </a:rPr>
              <a:t>- </a:t>
            </a:r>
            <a:r>
              <a:rPr lang="en-GB" sz="1600" b="0" i="0" dirty="0">
                <a:solidFill>
                  <a:srgbClr val="495354"/>
                </a:solidFill>
                <a:effectLst/>
                <a:latin typeface="PlutoSansLight"/>
              </a:rPr>
              <a:t>Plantar side of the foot is rotated towards the median plane</a:t>
            </a:r>
            <a:endParaRPr lang="sr-Cyrl-RS" sz="16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sr-Latn-CS" sz="20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sr-Cyrl-RS" sz="20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                       </a:t>
            </a:r>
            <a:endParaRPr lang="sr-Cyrl-RS" sz="20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sz="2000" b="1" dirty="0">
              <a:solidFill>
                <a:schemeClr val="hlink"/>
              </a:solidFill>
            </a:endParaRPr>
          </a:p>
        </p:txBody>
      </p:sp>
      <p:pic>
        <p:nvPicPr>
          <p:cNvPr id="12293" name="Picture 2" descr="a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2990" y="2420888"/>
            <a:ext cx="3000375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2" descr="scan00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72"/>
          <a:stretch>
            <a:fillRect/>
          </a:stretch>
        </p:blipFill>
        <p:spPr bwMode="auto">
          <a:xfrm>
            <a:off x="7448550" y="41275"/>
            <a:ext cx="1620838" cy="201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0" name="Picture 8" descr="Types of Body Movements | Anatomy and Physiology 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153"/>
          <a:stretch>
            <a:fillRect/>
          </a:stretch>
        </p:blipFill>
        <p:spPr bwMode="auto">
          <a:xfrm>
            <a:off x="7813241" y="4860132"/>
            <a:ext cx="1238250" cy="196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Plantar Flexion - Mammoth Memory definition - remember meaning">
            <a:extLst>
              <a:ext uri="{FF2B5EF4-FFF2-40B4-BE49-F238E27FC236}">
                <a16:creationId xmlns:a16="http://schemas.microsoft.com/office/drawing/2014/main" id="{3ABC7D1F-5844-8054-0D7A-847F25E001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984"/>
          <a:stretch/>
        </p:blipFill>
        <p:spPr bwMode="auto">
          <a:xfrm>
            <a:off x="6401606" y="5207980"/>
            <a:ext cx="1411635" cy="1650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6" descr="PRONACIJA">
            <a:extLst>
              <a:ext uri="{FF2B5EF4-FFF2-40B4-BE49-F238E27FC236}">
                <a16:creationId xmlns:a16="http://schemas.microsoft.com/office/drawing/2014/main" id="{F1DC4C28-2935-A351-B3B4-4F3F86A198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129" y="3784233"/>
            <a:ext cx="2201030" cy="1650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33338"/>
            <a:ext cx="3698875" cy="476250"/>
          </a:xfrm>
        </p:spPr>
        <p:txBody>
          <a:bodyPr/>
          <a:lstStyle/>
          <a:p>
            <a:pPr eaLnBrk="1" hangingPunct="1"/>
            <a:r>
              <a:rPr lang="en-GB" sz="2400" dirty="0">
                <a:solidFill>
                  <a:schemeClr val="hlink"/>
                </a:solidFill>
                <a:latin typeface="Arial" panose="020B0604020202020204" pitchFamily="34" charset="0"/>
              </a:rPr>
              <a:t>MOVEMENTS</a:t>
            </a:r>
            <a:r>
              <a:rPr lang="sr-Cyrl-RS" sz="2400" dirty="0">
                <a:solidFill>
                  <a:schemeClr val="hlink"/>
                </a:solidFill>
                <a:latin typeface="Arial" panose="020B0604020202020204" pitchFamily="34" charset="0"/>
              </a:rPr>
              <a:t> -</a:t>
            </a:r>
            <a:r>
              <a:rPr lang="sr-Latn-CS" sz="2400" dirty="0">
                <a:solidFill>
                  <a:schemeClr val="hlink"/>
                </a:solidFill>
                <a:latin typeface="Arial" panose="020B0604020202020204" pitchFamily="34" charset="0"/>
              </a:rPr>
              <a:t> </a:t>
            </a:r>
            <a:r>
              <a:rPr lang="en-GB" sz="2400" dirty="0">
                <a:solidFill>
                  <a:schemeClr val="hlink"/>
                </a:solidFill>
                <a:latin typeface="Arial" panose="020B0604020202020204" pitchFamily="34" charset="0"/>
              </a:rPr>
              <a:t>TERMS</a:t>
            </a:r>
            <a:endParaRPr lang="en-US" sz="2400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12292" name="Rectangle 3"/>
          <p:cNvSpPr>
            <a:spLocks noGrp="1" noChangeArrowheads="1"/>
          </p:cNvSpPr>
          <p:nvPr>
            <p:ph idx="1"/>
          </p:nvPr>
        </p:nvSpPr>
        <p:spPr>
          <a:xfrm>
            <a:off x="0" y="608807"/>
            <a:ext cx="6444208" cy="5173439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GB" sz="2000" b="1" dirty="0">
                <a:solidFill>
                  <a:schemeClr val="hlink"/>
                </a:solidFill>
              </a:rPr>
              <a:t>ABDUCTION – </a:t>
            </a:r>
            <a:r>
              <a:rPr lang="en-GB" sz="1800" b="0" i="0" dirty="0">
                <a:solidFill>
                  <a:srgbClr val="495354"/>
                </a:solidFill>
                <a:effectLst/>
              </a:rPr>
              <a:t>Moving away from the midline</a:t>
            </a:r>
            <a:endParaRPr lang="sr-Cyrl-RS" sz="18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ADDUCTI</a:t>
            </a:r>
            <a:r>
              <a:rPr lang="en-GB" sz="2000" b="1" dirty="0">
                <a:solidFill>
                  <a:schemeClr val="hlink"/>
                </a:solidFill>
              </a:rPr>
              <a:t>ON -</a:t>
            </a:r>
            <a:r>
              <a:rPr lang="sr-Cyrl-RS" sz="2000" b="1" dirty="0">
                <a:solidFill>
                  <a:schemeClr val="hlink"/>
                </a:solidFill>
              </a:rPr>
              <a:t> </a:t>
            </a:r>
            <a:r>
              <a:rPr lang="en-GB" sz="1800" b="0" i="0" dirty="0">
                <a:solidFill>
                  <a:srgbClr val="495354"/>
                </a:solidFill>
                <a:effectLst/>
              </a:rPr>
              <a:t>Moving towards the midline</a:t>
            </a:r>
            <a:endParaRPr lang="sr-Cyrl-RS" sz="18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GB" sz="2000" b="1" dirty="0">
                <a:solidFill>
                  <a:schemeClr val="hlink"/>
                </a:solidFill>
              </a:rPr>
              <a:t>MEDIAL ROTATION - </a:t>
            </a:r>
            <a:r>
              <a:rPr lang="en-GB" sz="1800" b="0" i="0" dirty="0">
                <a:solidFill>
                  <a:srgbClr val="495354"/>
                </a:solidFill>
                <a:effectLst/>
              </a:rPr>
              <a:t>Spiral movement towards the midline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GB" sz="2000" b="1" dirty="0">
                <a:solidFill>
                  <a:schemeClr val="hlink"/>
                </a:solidFill>
              </a:rPr>
              <a:t>LATERAL ROTATION - </a:t>
            </a:r>
            <a:r>
              <a:rPr lang="en-GB" sz="1800" b="0" i="0" dirty="0">
                <a:solidFill>
                  <a:srgbClr val="495354"/>
                </a:solidFill>
                <a:effectLst/>
              </a:rPr>
              <a:t>Spiral movement away from the midline 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GB" sz="1800" b="1" dirty="0">
                <a:solidFill>
                  <a:schemeClr val="hlink"/>
                </a:solidFill>
              </a:rPr>
              <a:t>ROTATION (TRUNK) - </a:t>
            </a:r>
            <a:r>
              <a:rPr lang="en-GB" sz="1800" b="0" i="0" dirty="0">
                <a:solidFill>
                  <a:srgbClr val="495354"/>
                </a:solidFill>
                <a:effectLst/>
              </a:rPr>
              <a:t>Twisting motion towards or away from the</a:t>
            </a:r>
            <a:br>
              <a:rPr lang="en-GB" sz="1800" b="0" i="0" dirty="0">
                <a:solidFill>
                  <a:srgbClr val="495354"/>
                </a:solidFill>
                <a:effectLst/>
              </a:rPr>
            </a:br>
            <a:r>
              <a:rPr lang="en-GB" sz="1800" b="0" i="0" dirty="0">
                <a:solidFill>
                  <a:srgbClr val="495354"/>
                </a:solidFill>
                <a:effectLst/>
              </a:rPr>
              <a:t>                                midline (left or right)</a:t>
            </a:r>
            <a:endParaRPr lang="en-GB" sz="18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CIRCUMDUCTIO</a:t>
            </a:r>
            <a:r>
              <a:rPr lang="en-GB" sz="2000" b="1" dirty="0">
                <a:solidFill>
                  <a:schemeClr val="hlink"/>
                </a:solidFill>
              </a:rPr>
              <a:t>N</a:t>
            </a:r>
            <a:r>
              <a:rPr lang="sr-Cyrl-RS" sz="2000" b="1" dirty="0">
                <a:solidFill>
                  <a:schemeClr val="hlink"/>
                </a:solidFill>
              </a:rPr>
              <a:t> – </a:t>
            </a:r>
            <a:r>
              <a:rPr lang="en-GB" sz="1800" b="0" i="0" dirty="0">
                <a:solidFill>
                  <a:srgbClr val="495354"/>
                </a:solidFill>
                <a:effectLst/>
              </a:rPr>
              <a:t>Combined movement starting with flexion, then abduction, extension, and ending with adduction</a:t>
            </a:r>
            <a:endParaRPr lang="sr-Cyrl-RS" sz="18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OPOSITIO</a:t>
            </a:r>
            <a:r>
              <a:rPr lang="en-GB" sz="2000" b="1" dirty="0">
                <a:solidFill>
                  <a:schemeClr val="hlink"/>
                </a:solidFill>
              </a:rPr>
              <a:t>N</a:t>
            </a:r>
            <a:r>
              <a:rPr lang="sr-Cyrl-RS" sz="2000" b="1" dirty="0">
                <a:solidFill>
                  <a:schemeClr val="hlink"/>
                </a:solidFill>
              </a:rPr>
              <a:t> - </a:t>
            </a:r>
            <a:r>
              <a:rPr lang="en-GB" sz="1800" b="0" i="0" dirty="0">
                <a:solidFill>
                  <a:srgbClr val="495354"/>
                </a:solidFill>
                <a:effectLst/>
                <a:latin typeface="PlutoSansLight"/>
              </a:rPr>
              <a:t>Touching the pad of any one of your fingers</a:t>
            </a:r>
            <a:br>
              <a:rPr lang="en-GB" sz="1800" b="0" i="0" dirty="0">
                <a:solidFill>
                  <a:srgbClr val="495354"/>
                </a:solidFill>
                <a:effectLst/>
                <a:latin typeface="PlutoSansLight"/>
              </a:rPr>
            </a:br>
            <a:r>
              <a:rPr lang="en-GB" sz="1800" b="0" i="0" dirty="0">
                <a:solidFill>
                  <a:srgbClr val="495354"/>
                </a:solidFill>
                <a:effectLst/>
                <a:latin typeface="PlutoSansLight"/>
              </a:rPr>
              <a:t>                    with the thumb of the same hand</a:t>
            </a:r>
            <a:endParaRPr lang="sr-Cyrl-RS" sz="18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ELEVATIO</a:t>
            </a:r>
            <a:r>
              <a:rPr lang="en-GB" sz="2000" b="1" dirty="0">
                <a:solidFill>
                  <a:schemeClr val="hlink"/>
                </a:solidFill>
              </a:rPr>
              <a:t>N</a:t>
            </a:r>
            <a:r>
              <a:rPr lang="sr-Latn-CS" sz="2000" b="1" dirty="0">
                <a:solidFill>
                  <a:schemeClr val="hlink"/>
                </a:solidFill>
              </a:rPr>
              <a:t> </a:t>
            </a:r>
            <a:r>
              <a:rPr lang="sr-Cyrl-RS" sz="2000" b="1" dirty="0">
                <a:solidFill>
                  <a:schemeClr val="hlink"/>
                </a:solidFill>
              </a:rPr>
              <a:t>- </a:t>
            </a:r>
            <a:r>
              <a:rPr lang="en-GB" sz="1800" b="0" i="0" dirty="0">
                <a:solidFill>
                  <a:srgbClr val="495354"/>
                </a:solidFill>
                <a:effectLst/>
              </a:rPr>
              <a:t>Moving upwards 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DEPRESSIO</a:t>
            </a:r>
            <a:r>
              <a:rPr lang="en-GB" sz="2000" b="1" dirty="0">
                <a:solidFill>
                  <a:schemeClr val="hlink"/>
                </a:solidFill>
              </a:rPr>
              <a:t>N</a:t>
            </a:r>
            <a:r>
              <a:rPr lang="sr-Cyrl-RS" sz="2000" b="1" dirty="0">
                <a:solidFill>
                  <a:schemeClr val="hlink"/>
                </a:solidFill>
              </a:rPr>
              <a:t> – </a:t>
            </a:r>
            <a:r>
              <a:rPr lang="en-GB" sz="1800" b="0" i="0" dirty="0">
                <a:solidFill>
                  <a:srgbClr val="495354"/>
                </a:solidFill>
                <a:effectLst/>
              </a:rPr>
              <a:t>Moving </a:t>
            </a:r>
            <a:r>
              <a:rPr lang="en-GB" sz="1800" dirty="0">
                <a:solidFill>
                  <a:srgbClr val="495354"/>
                </a:solidFill>
              </a:rPr>
              <a:t>down</a:t>
            </a:r>
            <a:r>
              <a:rPr lang="en-GB" sz="1800" b="0" i="0" dirty="0">
                <a:solidFill>
                  <a:srgbClr val="495354"/>
                </a:solidFill>
                <a:effectLst/>
              </a:rPr>
              <a:t>wards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GB" sz="2000" b="1" dirty="0">
                <a:solidFill>
                  <a:schemeClr val="hlink"/>
                </a:solidFill>
              </a:rPr>
              <a:t>PROTRUSION</a:t>
            </a:r>
            <a:r>
              <a:rPr lang="sr-Latn-CS" sz="2000" b="1" dirty="0">
                <a:solidFill>
                  <a:schemeClr val="hlink"/>
                </a:solidFill>
              </a:rPr>
              <a:t> </a:t>
            </a:r>
            <a:r>
              <a:rPr lang="sr-Cyrl-RS" sz="2000" b="1" dirty="0">
                <a:solidFill>
                  <a:schemeClr val="hlink"/>
                </a:solidFill>
              </a:rPr>
              <a:t>- </a:t>
            </a:r>
            <a:r>
              <a:rPr lang="en-GB" sz="1400" b="0" i="0" dirty="0">
                <a:solidFill>
                  <a:srgbClr val="495354"/>
                </a:solidFill>
                <a:effectLst/>
              </a:rPr>
              <a:t>Moving straight ahead or forwards (tongue, mandible)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GB" sz="2000" b="1" dirty="0">
                <a:solidFill>
                  <a:schemeClr val="hlink"/>
                </a:solidFill>
              </a:rPr>
              <a:t>RETRUSION</a:t>
            </a:r>
            <a:r>
              <a:rPr lang="sr-Cyrl-RS" sz="2000" b="1" dirty="0">
                <a:solidFill>
                  <a:schemeClr val="hlink"/>
                </a:solidFill>
              </a:rPr>
              <a:t> – </a:t>
            </a:r>
            <a:r>
              <a:rPr lang="en-GB" sz="1400" b="0" i="0" dirty="0">
                <a:solidFill>
                  <a:srgbClr val="495354"/>
                </a:solidFill>
                <a:effectLst/>
              </a:rPr>
              <a:t>Moving </a:t>
            </a:r>
            <a:r>
              <a:rPr lang="en-GB" sz="1400" dirty="0">
                <a:solidFill>
                  <a:srgbClr val="495354"/>
                </a:solidFill>
              </a:rPr>
              <a:t>back</a:t>
            </a:r>
            <a:r>
              <a:rPr lang="en-GB" sz="1400" b="0" i="0" dirty="0">
                <a:solidFill>
                  <a:srgbClr val="495354"/>
                </a:solidFill>
                <a:effectLst/>
              </a:rPr>
              <a:t>wards (tongue, </a:t>
            </a:r>
            <a:r>
              <a:rPr lang="en-GB" sz="1800" b="0" i="0" dirty="0">
                <a:solidFill>
                  <a:srgbClr val="495354"/>
                </a:solidFill>
                <a:effectLst/>
              </a:rPr>
              <a:t>mandible)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en-GB" sz="1800" b="0" i="0" dirty="0">
              <a:solidFill>
                <a:srgbClr val="495354"/>
              </a:solidFill>
              <a:effectLst/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en-GB" sz="1800" b="0" i="0" dirty="0">
              <a:solidFill>
                <a:srgbClr val="495354"/>
              </a:solidFill>
              <a:effectLst/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sr-Latn-CS" sz="20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sr-Cyrl-RS" sz="20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                       </a:t>
            </a:r>
            <a:endParaRPr lang="sr-Cyrl-RS" sz="20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sz="2000" b="1" dirty="0">
              <a:solidFill>
                <a:schemeClr val="hlink"/>
              </a:solidFill>
            </a:endParaRPr>
          </a:p>
        </p:txBody>
      </p:sp>
      <p:pic>
        <p:nvPicPr>
          <p:cNvPr id="12296" name="Picture 5" descr="addukcij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50007"/>
            <a:ext cx="2179638" cy="231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Picture 5" descr="Picture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5994" y="2609056"/>
            <a:ext cx="2900362" cy="163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Picture 4" descr="circumducti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07" t="8897" r="28514" b="1976"/>
          <a:stretch>
            <a:fillRect/>
          </a:stretch>
        </p:blipFill>
        <p:spPr bwMode="auto">
          <a:xfrm>
            <a:off x="5965825" y="4348163"/>
            <a:ext cx="1530350" cy="244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9" name="Picture 4" descr="Types of Body Movements | Anatomy and Physiology 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16"/>
          <a:stretch>
            <a:fillRect/>
          </a:stretch>
        </p:blipFill>
        <p:spPr bwMode="auto">
          <a:xfrm>
            <a:off x="7569200" y="4508500"/>
            <a:ext cx="1527175" cy="201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1" name="Picture 12" descr="CrossFit | Movement About Joints, Part 1: The Should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57" r="27473"/>
          <a:stretch>
            <a:fillRect/>
          </a:stretch>
        </p:blipFill>
        <p:spPr bwMode="auto">
          <a:xfrm>
            <a:off x="479425" y="5011738"/>
            <a:ext cx="1943100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2814429"/>
      </p:ext>
    </p:extLst>
  </p:cSld>
  <p:clrMapOvr>
    <a:masterClrMapping/>
  </p:clrMapOvr>
  <p:transition spd="slow">
    <p:pull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2"/>
          <p:cNvSpPr>
            <a:spLocks noGrp="1"/>
          </p:cNvSpPr>
          <p:nvPr>
            <p:ph sz="half" idx="1"/>
          </p:nvPr>
        </p:nvSpPr>
        <p:spPr>
          <a:xfrm>
            <a:off x="107504" y="474980"/>
            <a:ext cx="9036496" cy="61864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b="1" dirty="0">
                <a:solidFill>
                  <a:schemeClr val="hlink"/>
                </a:solidFill>
              </a:rPr>
              <a:t>FACIES</a:t>
            </a:r>
            <a:r>
              <a:rPr lang="en-GB" sz="2400" b="1" dirty="0">
                <a:solidFill>
                  <a:schemeClr val="hlink"/>
                </a:solidFill>
              </a:rPr>
              <a:t> – </a:t>
            </a:r>
            <a:r>
              <a:rPr lang="en-GB" sz="2000" dirty="0"/>
              <a:t>surface, side</a:t>
            </a:r>
            <a:r>
              <a:rPr lang="en-GB" sz="2400" b="1" dirty="0">
                <a:solidFill>
                  <a:schemeClr val="hlink"/>
                </a:solidFill>
              </a:rPr>
              <a:t>	</a:t>
            </a:r>
            <a:endParaRPr lang="sr-Latn-CS" sz="24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b="1" dirty="0">
                <a:solidFill>
                  <a:schemeClr val="hlink"/>
                </a:solidFill>
              </a:rPr>
              <a:t>MARGO</a:t>
            </a:r>
            <a:r>
              <a:rPr lang="sr-Cyrl-RS" sz="2400" b="1" dirty="0">
                <a:solidFill>
                  <a:schemeClr val="hlink"/>
                </a:solidFill>
              </a:rPr>
              <a:t> – </a:t>
            </a:r>
            <a:r>
              <a:rPr lang="en-GB" sz="2000" dirty="0"/>
              <a:t>border, edge</a:t>
            </a:r>
            <a:endParaRPr lang="sr-Latn-CS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b="1" dirty="0">
                <a:solidFill>
                  <a:schemeClr val="hlink"/>
                </a:solidFill>
              </a:rPr>
              <a:t>ANGULUS</a:t>
            </a:r>
            <a:r>
              <a:rPr lang="sr-Cyrl-RS" sz="2400" b="1" dirty="0">
                <a:solidFill>
                  <a:schemeClr val="hlink"/>
                </a:solidFill>
              </a:rPr>
              <a:t> - </a:t>
            </a:r>
            <a:r>
              <a:rPr lang="en-GB" sz="2000" dirty="0"/>
              <a:t>angle</a:t>
            </a:r>
            <a:endParaRPr lang="sr-Latn-CS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b="1" dirty="0">
                <a:solidFill>
                  <a:schemeClr val="hlink"/>
                </a:solidFill>
              </a:rPr>
              <a:t>PROCESSUS</a:t>
            </a:r>
            <a:r>
              <a:rPr lang="sr-Cyrl-RS" sz="2400" b="1" dirty="0">
                <a:solidFill>
                  <a:schemeClr val="hlink"/>
                </a:solidFill>
              </a:rPr>
              <a:t> – </a:t>
            </a:r>
            <a:r>
              <a:rPr lang="en-GB" sz="2000" b="0" i="0" dirty="0">
                <a:solidFill>
                  <a:srgbClr val="232323"/>
                </a:solidFill>
                <a:effectLst/>
              </a:rPr>
              <a:t>projection (extension) from a structure</a:t>
            </a:r>
            <a:endParaRPr lang="sr-Cyrl-RS" sz="20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sz="2400" b="1" dirty="0">
                <a:solidFill>
                  <a:schemeClr val="hlink"/>
                </a:solidFill>
              </a:rPr>
              <a:t>EXTREMITAS</a:t>
            </a:r>
            <a:r>
              <a:rPr lang="sr-Cyrl-RS" sz="2400" b="1" dirty="0">
                <a:solidFill>
                  <a:schemeClr val="hlink"/>
                </a:solidFill>
              </a:rPr>
              <a:t> - </a:t>
            </a:r>
            <a:r>
              <a:rPr lang="en-GB" sz="2000" dirty="0">
                <a:solidFill>
                  <a:srgbClr val="5F6368"/>
                </a:solidFill>
              </a:rPr>
              <a:t>proximal or distal or </a:t>
            </a:r>
            <a:r>
              <a:rPr lang="en-GB" sz="2000" i="0" dirty="0">
                <a:solidFill>
                  <a:srgbClr val="5F6368"/>
                </a:solidFill>
              </a:rPr>
              <a:t>medial or lateral end of the bone</a:t>
            </a:r>
            <a:endParaRPr lang="sr-Latn-CS" sz="2000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b="1" dirty="0">
                <a:solidFill>
                  <a:schemeClr val="hlink"/>
                </a:solidFill>
              </a:rPr>
              <a:t>FOSSA</a:t>
            </a:r>
            <a:r>
              <a:rPr lang="sr-Cyrl-RS" sz="2400" b="1" dirty="0">
                <a:solidFill>
                  <a:schemeClr val="hlink"/>
                </a:solidFill>
              </a:rPr>
              <a:t> - </a:t>
            </a:r>
            <a:r>
              <a:rPr lang="en-GB" sz="1800" b="0" i="0" dirty="0">
                <a:solidFill>
                  <a:srgbClr val="040C28"/>
                </a:solidFill>
                <a:effectLst/>
                <a:latin typeface="Google Sans"/>
              </a:rPr>
              <a:t>A larger depression in the bone surface or at the surface of the body</a:t>
            </a:r>
            <a:endParaRPr lang="sr-Latn-CS" sz="18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b="1" dirty="0">
                <a:solidFill>
                  <a:schemeClr val="hlink"/>
                </a:solidFill>
              </a:rPr>
              <a:t>FOVEA</a:t>
            </a:r>
            <a:r>
              <a:rPr lang="sr-Cyrl-RS" sz="2400" b="1" dirty="0">
                <a:solidFill>
                  <a:schemeClr val="hlink"/>
                </a:solidFill>
              </a:rPr>
              <a:t> - </a:t>
            </a:r>
            <a:r>
              <a:rPr lang="en-GB" sz="1800" b="0" i="0" dirty="0">
                <a:solidFill>
                  <a:srgbClr val="040C28"/>
                </a:solidFill>
                <a:effectLst/>
                <a:latin typeface="Google Sans"/>
              </a:rPr>
              <a:t>A shallow depression in the bone surface or at the surface of the body</a:t>
            </a:r>
            <a:endParaRPr lang="sr-Latn-CS" sz="18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b="1" dirty="0">
                <a:solidFill>
                  <a:schemeClr val="hlink"/>
                </a:solidFill>
              </a:rPr>
              <a:t>SULCUS</a:t>
            </a:r>
            <a:r>
              <a:rPr lang="sr-Cyrl-RS" sz="2400" b="1" dirty="0">
                <a:solidFill>
                  <a:schemeClr val="hlink"/>
                </a:solidFill>
              </a:rPr>
              <a:t> </a:t>
            </a:r>
            <a:r>
              <a:rPr lang="sr-Cyrl-RS" sz="1800" b="1" dirty="0">
                <a:solidFill>
                  <a:schemeClr val="hlink"/>
                </a:solidFill>
              </a:rPr>
              <a:t>– </a:t>
            </a:r>
            <a:r>
              <a:rPr lang="en-GB" sz="1800" dirty="0"/>
              <a:t>A groove, furrow, or trench</a:t>
            </a:r>
            <a:endParaRPr lang="sr-Cyrl-RS" sz="18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sz="2400" b="1" dirty="0">
                <a:solidFill>
                  <a:schemeClr val="hlink"/>
                </a:solidFill>
              </a:rPr>
              <a:t>INCISURA </a:t>
            </a:r>
            <a:r>
              <a:rPr lang="sr-Cyrl-RS" sz="1800" b="1" dirty="0">
                <a:solidFill>
                  <a:schemeClr val="hlink"/>
                </a:solidFill>
              </a:rPr>
              <a:t>- </a:t>
            </a:r>
            <a:r>
              <a:rPr lang="en-GB" sz="1800" dirty="0"/>
              <a:t>A groove, furrow, or trench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sz="2400" b="1" dirty="0">
                <a:solidFill>
                  <a:srgbClr val="0000FF"/>
                </a:solidFill>
              </a:rPr>
              <a:t>F</a:t>
            </a:r>
            <a:r>
              <a:rPr lang="sr-Latn-CS" sz="2400" b="1" dirty="0">
                <a:solidFill>
                  <a:srgbClr val="0000FF"/>
                </a:solidFill>
              </a:rPr>
              <a:t>ORAMEN</a:t>
            </a:r>
            <a:r>
              <a:rPr lang="sr-Cyrl-RS" sz="2400" b="1" dirty="0">
                <a:solidFill>
                  <a:srgbClr val="0000FF"/>
                </a:solidFill>
              </a:rPr>
              <a:t> </a:t>
            </a:r>
            <a:r>
              <a:rPr lang="sr-Cyrl-RS" sz="1800" dirty="0"/>
              <a:t>– </a:t>
            </a:r>
            <a:r>
              <a:rPr lang="en-GB" sz="1800" dirty="0">
                <a:solidFill>
                  <a:srgbClr val="040C28"/>
                </a:solidFill>
                <a:latin typeface="Google Sans"/>
              </a:rPr>
              <a:t> </a:t>
            </a:r>
            <a:r>
              <a:rPr lang="en-GB" sz="1800" dirty="0">
                <a:solidFill>
                  <a:srgbClr val="040C28"/>
                </a:solidFill>
              </a:rPr>
              <a:t>hole in a bone. passage</a:t>
            </a:r>
            <a:r>
              <a:rPr lang="en-GB" sz="1800" b="0" i="0" dirty="0">
                <a:solidFill>
                  <a:srgbClr val="040C28"/>
                </a:solidFill>
                <a:effectLst/>
              </a:rPr>
              <a:t>, opening or communication between two cavities, often for the passage of vessels or nerves</a:t>
            </a:r>
            <a:r>
              <a:rPr lang="en-GB" sz="1800" b="0" i="0" dirty="0">
                <a:solidFill>
                  <a:srgbClr val="202124"/>
                </a:solidFill>
                <a:effectLst/>
              </a:rPr>
              <a:t>.</a:t>
            </a:r>
            <a:endParaRPr lang="sr-Cyrl-RS" sz="18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sz="2400" b="1" dirty="0">
                <a:solidFill>
                  <a:schemeClr val="hlink"/>
                </a:solidFill>
              </a:rPr>
              <a:t>PORUS – </a:t>
            </a:r>
            <a:r>
              <a:rPr lang="en-GB" sz="2000" dirty="0">
                <a:solidFill>
                  <a:srgbClr val="040C28"/>
                </a:solidFill>
              </a:rPr>
              <a:t>hole in a bone</a:t>
            </a:r>
            <a:endParaRPr lang="sr-Cyrl-RS" sz="20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sz="2400" b="1" dirty="0">
                <a:solidFill>
                  <a:schemeClr val="hlink"/>
                </a:solidFill>
              </a:rPr>
              <a:t>HIATUS – </a:t>
            </a:r>
            <a:r>
              <a:rPr lang="en-GB" sz="1800" b="0" i="0" dirty="0">
                <a:solidFill>
                  <a:srgbClr val="040C28"/>
                </a:solidFill>
                <a:effectLst/>
              </a:rPr>
              <a:t>a gap or passage through an anatomical part or organ (muscle, fascia, diaphragm)</a:t>
            </a:r>
            <a:endParaRPr lang="sr-Cyrl-RS" sz="18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sz="2400" b="1" dirty="0">
                <a:solidFill>
                  <a:schemeClr val="hlink"/>
                </a:solidFill>
              </a:rPr>
              <a:t>TUBER - </a:t>
            </a:r>
            <a:r>
              <a:rPr lang="en-GB" sz="1800" b="0" i="0" dirty="0">
                <a:solidFill>
                  <a:srgbClr val="040C28"/>
                </a:solidFill>
                <a:effectLst/>
              </a:rPr>
              <a:t>A lump or bump</a:t>
            </a:r>
            <a:r>
              <a:rPr lang="en-GB" sz="1800" b="0" i="0" dirty="0">
                <a:solidFill>
                  <a:srgbClr val="202124"/>
                </a:solidFill>
                <a:effectLst/>
              </a:rPr>
              <a:t>. Protuberant part of the bone</a:t>
            </a:r>
            <a:endParaRPr lang="sr-Latn-CS" sz="18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b="1" dirty="0">
                <a:solidFill>
                  <a:schemeClr val="hlink"/>
                </a:solidFill>
              </a:rPr>
              <a:t>TUBERCULUM</a:t>
            </a:r>
            <a:r>
              <a:rPr lang="sr-Cyrl-RS" sz="2400" b="1" dirty="0">
                <a:solidFill>
                  <a:schemeClr val="hlink"/>
                </a:solidFill>
              </a:rPr>
              <a:t> </a:t>
            </a:r>
            <a:r>
              <a:rPr lang="en-GB" sz="2000" dirty="0"/>
              <a:t>– </a:t>
            </a:r>
            <a:r>
              <a:rPr lang="en-GB" sz="1800" dirty="0"/>
              <a:t>smaller elevation, protuberance of the bone (smaller than tuber)</a:t>
            </a:r>
            <a:endParaRPr lang="sr-Cyrl-RS" sz="18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sz="2400" b="1" dirty="0">
                <a:solidFill>
                  <a:schemeClr val="hlink"/>
                </a:solidFill>
              </a:rPr>
              <a:t>TUBEROSITAS – </a:t>
            </a:r>
            <a:r>
              <a:rPr lang="en-GB" sz="1600" b="0" i="0" dirty="0">
                <a:solidFill>
                  <a:srgbClr val="040C28"/>
                </a:solidFill>
                <a:effectLst/>
                <a:latin typeface="Google Sans"/>
              </a:rPr>
              <a:t>A moderate prominence </a:t>
            </a:r>
            <a:r>
              <a:rPr lang="en-GB" sz="1600" dirty="0">
                <a:solidFill>
                  <a:srgbClr val="040C28"/>
                </a:solidFill>
                <a:latin typeface="Google Sans"/>
              </a:rPr>
              <a:t>usually </a:t>
            </a:r>
            <a:r>
              <a:rPr lang="en-GB" sz="1600" dirty="0" err="1">
                <a:solidFill>
                  <a:srgbClr val="040C28"/>
                </a:solidFill>
                <a:latin typeface="Google Sans"/>
              </a:rPr>
              <a:t>forthe</a:t>
            </a:r>
            <a:r>
              <a:rPr lang="en-GB" sz="1600" b="0" i="0" dirty="0">
                <a:solidFill>
                  <a:srgbClr val="040C28"/>
                </a:solidFill>
                <a:effectLst/>
                <a:latin typeface="Google Sans"/>
              </a:rPr>
              <a:t> muscles and connective tissues attachment</a:t>
            </a:r>
            <a:endParaRPr lang="sr-Latn-CS" sz="2400" b="1" dirty="0">
              <a:solidFill>
                <a:schemeClr val="hlink"/>
              </a:solidFill>
            </a:endParaRPr>
          </a:p>
          <a:p>
            <a:pPr eaLnBrk="1" hangingPunct="1"/>
            <a:endParaRPr lang="sr-Latn-CS" dirty="0"/>
          </a:p>
        </p:txBody>
      </p:sp>
      <p:sp>
        <p:nvSpPr>
          <p:cNvPr id="1331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476250"/>
          </a:xfrm>
        </p:spPr>
        <p:txBody>
          <a:bodyPr/>
          <a:lstStyle/>
          <a:p>
            <a:pPr eaLnBrk="1" hangingPunct="1"/>
            <a:r>
              <a:rPr lang="en-GB" sz="2400" dirty="0">
                <a:solidFill>
                  <a:schemeClr val="hlink"/>
                </a:solidFill>
                <a:latin typeface="Arial" panose="020B0604020202020204" pitchFamily="34" charset="0"/>
              </a:rPr>
              <a:t>ANATOMICAL TERMS</a:t>
            </a:r>
            <a:endParaRPr lang="en-US" sz="2400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ll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Content Placeholder 3"/>
          <p:cNvSpPr>
            <a:spLocks noGrp="1"/>
          </p:cNvSpPr>
          <p:nvPr>
            <p:ph sz="half" idx="2"/>
          </p:nvPr>
        </p:nvSpPr>
        <p:spPr>
          <a:xfrm>
            <a:off x="179512" y="908720"/>
            <a:ext cx="8856984" cy="568863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sz="2400" b="1" dirty="0">
                <a:solidFill>
                  <a:schemeClr val="hlink"/>
                </a:solidFill>
              </a:rPr>
              <a:t>CAPUT – </a:t>
            </a:r>
            <a:r>
              <a:rPr lang="en-GB" sz="2000" dirty="0"/>
              <a:t>head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sz="2400" b="1" dirty="0">
                <a:solidFill>
                  <a:schemeClr val="hlink"/>
                </a:solidFill>
              </a:rPr>
              <a:t>COLUM or CERVIX – </a:t>
            </a:r>
            <a:r>
              <a:rPr lang="en-GB" sz="2000" dirty="0"/>
              <a:t>neck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sz="2400" b="1" dirty="0">
                <a:solidFill>
                  <a:schemeClr val="hlink"/>
                </a:solidFill>
              </a:rPr>
              <a:t>CORPUS – </a:t>
            </a:r>
            <a:r>
              <a:rPr lang="en-GB" sz="2000" dirty="0"/>
              <a:t>body, shaft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sz="2400" b="1" dirty="0">
                <a:solidFill>
                  <a:schemeClr val="hlink"/>
                </a:solidFill>
              </a:rPr>
              <a:t>CAUDA - </a:t>
            </a:r>
            <a:r>
              <a:rPr lang="en-GB" sz="2000" dirty="0"/>
              <a:t>tail</a:t>
            </a:r>
            <a:endParaRPr lang="sr-Cyrl-RS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b="1" dirty="0">
                <a:solidFill>
                  <a:schemeClr val="hlink"/>
                </a:solidFill>
              </a:rPr>
              <a:t>SPINA</a:t>
            </a:r>
            <a:r>
              <a:rPr lang="en-GB" sz="2400" b="1" dirty="0">
                <a:solidFill>
                  <a:schemeClr val="hlink"/>
                </a:solidFill>
              </a:rPr>
              <a:t> - </a:t>
            </a:r>
            <a:r>
              <a:rPr lang="en-GB" sz="2000" b="0" i="0" dirty="0">
                <a:solidFill>
                  <a:srgbClr val="040C28"/>
                </a:solidFill>
                <a:effectLst/>
              </a:rPr>
              <a:t>bony protuberance, usually sharp</a:t>
            </a:r>
            <a:endParaRPr lang="sr-Latn-CS" sz="20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b="1" dirty="0">
                <a:solidFill>
                  <a:schemeClr val="hlink"/>
                </a:solidFill>
              </a:rPr>
              <a:t>CRISTA</a:t>
            </a:r>
            <a:r>
              <a:rPr lang="sr-Cyrl-RS" sz="2400" b="1" dirty="0">
                <a:solidFill>
                  <a:schemeClr val="hlink"/>
                </a:solidFill>
              </a:rPr>
              <a:t> – </a:t>
            </a:r>
            <a:r>
              <a:rPr lang="en-GB" sz="2000" i="0" dirty="0">
                <a:effectLst/>
              </a:rPr>
              <a:t>A crest or ridge of a bone; or protuberant part of the organ wall (heart)</a:t>
            </a:r>
            <a:endParaRPr lang="en-GB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sz="2400" b="1" dirty="0">
                <a:solidFill>
                  <a:schemeClr val="hlink"/>
                </a:solidFill>
              </a:rPr>
              <a:t>OS - </a:t>
            </a:r>
            <a:r>
              <a:rPr lang="en-GB" sz="2000" dirty="0"/>
              <a:t>bone</a:t>
            </a:r>
            <a:endParaRPr lang="sr-Cyrl-RS" sz="20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b="1" dirty="0">
                <a:solidFill>
                  <a:schemeClr val="hlink"/>
                </a:solidFill>
              </a:rPr>
              <a:t>ARTICULATIO</a:t>
            </a:r>
            <a:r>
              <a:rPr lang="sr-Cyrl-RS" sz="2400" b="1" dirty="0">
                <a:solidFill>
                  <a:schemeClr val="hlink"/>
                </a:solidFill>
              </a:rPr>
              <a:t> - </a:t>
            </a:r>
            <a:r>
              <a:rPr lang="en-GB" sz="2000" dirty="0"/>
              <a:t>joint</a:t>
            </a:r>
            <a:endParaRPr lang="sr-Latn-CS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b="1" dirty="0">
                <a:solidFill>
                  <a:schemeClr val="hlink"/>
                </a:solidFill>
              </a:rPr>
              <a:t>LIGAMNETUM</a:t>
            </a:r>
            <a:r>
              <a:rPr lang="sr-Cyrl-RS" sz="2400" b="1" dirty="0">
                <a:solidFill>
                  <a:schemeClr val="hlink"/>
                </a:solidFill>
              </a:rPr>
              <a:t> – </a:t>
            </a:r>
            <a:r>
              <a:rPr lang="en-GB" sz="2000" dirty="0"/>
              <a:t>ligament (of the joint) or visceral connections between</a:t>
            </a:r>
            <a:br>
              <a:rPr lang="en-GB" sz="2000" dirty="0"/>
            </a:br>
            <a:r>
              <a:rPr lang="en-GB" sz="2000" dirty="0"/>
              <a:t>                               peritoneal organs</a:t>
            </a:r>
            <a:endParaRPr lang="sr-Latn-CS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b="1" dirty="0">
                <a:solidFill>
                  <a:schemeClr val="hlink"/>
                </a:solidFill>
              </a:rPr>
              <a:t>MUSCULUS</a:t>
            </a:r>
            <a:r>
              <a:rPr lang="sr-Cyrl-RS" sz="2400" b="1" dirty="0">
                <a:solidFill>
                  <a:schemeClr val="hlink"/>
                </a:solidFill>
              </a:rPr>
              <a:t> - </a:t>
            </a:r>
            <a:r>
              <a:rPr lang="en-GB" sz="2000" dirty="0"/>
              <a:t>muscle</a:t>
            </a:r>
            <a:endParaRPr lang="sr-Latn-CS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b="1" dirty="0">
                <a:solidFill>
                  <a:schemeClr val="hlink"/>
                </a:solidFill>
              </a:rPr>
              <a:t>NERVUS</a:t>
            </a:r>
            <a:r>
              <a:rPr lang="sr-Cyrl-RS" sz="2400" b="1" dirty="0">
                <a:solidFill>
                  <a:schemeClr val="hlink"/>
                </a:solidFill>
              </a:rPr>
              <a:t> – </a:t>
            </a:r>
            <a:r>
              <a:rPr lang="en-GB" sz="2000" dirty="0"/>
              <a:t>nerve</a:t>
            </a:r>
            <a:endParaRPr lang="sr-Latn-CS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b="1" dirty="0">
                <a:solidFill>
                  <a:schemeClr val="hlink"/>
                </a:solidFill>
              </a:rPr>
              <a:t>ARTERIA</a:t>
            </a:r>
            <a:r>
              <a:rPr lang="en-GB" sz="2400" b="1" dirty="0">
                <a:solidFill>
                  <a:schemeClr val="hlink"/>
                </a:solidFill>
              </a:rPr>
              <a:t> - </a:t>
            </a:r>
            <a:r>
              <a:rPr lang="en-GB" sz="2000" dirty="0"/>
              <a:t>artery</a:t>
            </a:r>
            <a:endParaRPr lang="sr-Latn-CS" sz="20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400" b="1" dirty="0">
                <a:solidFill>
                  <a:schemeClr val="hlink"/>
                </a:solidFill>
              </a:rPr>
              <a:t>VENA</a:t>
            </a:r>
            <a:r>
              <a:rPr lang="en-GB" sz="2400" b="1" dirty="0">
                <a:solidFill>
                  <a:schemeClr val="hlink"/>
                </a:solidFill>
              </a:rPr>
              <a:t> - </a:t>
            </a:r>
            <a:r>
              <a:rPr lang="en-GB" sz="2000" dirty="0"/>
              <a:t>vein</a:t>
            </a:r>
            <a:endParaRPr lang="sr-Latn-CS" sz="2000" dirty="0"/>
          </a:p>
          <a:p>
            <a:pPr eaLnBrk="1" hangingPunct="1"/>
            <a:endParaRPr lang="sr-Latn-CS" dirty="0"/>
          </a:p>
        </p:txBody>
      </p:sp>
      <p:sp>
        <p:nvSpPr>
          <p:cNvPr id="1331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476250"/>
          </a:xfrm>
        </p:spPr>
        <p:txBody>
          <a:bodyPr/>
          <a:lstStyle/>
          <a:p>
            <a:pPr eaLnBrk="1" hangingPunct="1"/>
            <a:r>
              <a:rPr lang="en-GB" sz="2400" dirty="0">
                <a:solidFill>
                  <a:schemeClr val="hlink"/>
                </a:solidFill>
                <a:latin typeface="Arial" panose="020B0604020202020204" pitchFamily="34" charset="0"/>
              </a:rPr>
              <a:t>ANATOMICAL TERMS</a:t>
            </a:r>
            <a:endParaRPr lang="en-US" sz="2400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305349"/>
      </p:ext>
    </p:extLst>
  </p:cSld>
  <p:clrMapOvr>
    <a:masterClrMapping/>
  </p:clrMapOvr>
  <p:transition spd="slow">
    <p:pull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8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200" b="1" dirty="0">
                <a:solidFill>
                  <a:schemeClr val="accent4">
                    <a:lumMod val="75000"/>
                  </a:schemeClr>
                </a:solidFill>
                <a:latin typeface="Arial" charset="0"/>
              </a:rPr>
              <a:t>TOPOGRAPHIC ANATOMY</a:t>
            </a:r>
            <a:endParaRPr lang="en-US" sz="3200" b="1" dirty="0">
              <a:solidFill>
                <a:schemeClr val="accent4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1988840"/>
            <a:ext cx="4284827" cy="241912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Arial" charset="0"/>
              </a:rPr>
              <a:t>ANATOMY OF UPPER LIMB</a:t>
            </a:r>
            <a:endParaRPr lang="sr-Latn-CS" sz="2400" b="1" dirty="0">
              <a:ln>
                <a:solidFill>
                  <a:schemeClr val="accent1"/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Arial" charset="0"/>
              </a:rPr>
              <a:t>ANATOMY OF THORAX</a:t>
            </a:r>
            <a:endParaRPr lang="sr-Latn-CS" sz="2400" b="1" dirty="0">
              <a:ln>
                <a:solidFill>
                  <a:schemeClr val="accent1"/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Arial" charset="0"/>
              </a:rPr>
              <a:t>ANATOMY OF ABDOMEN</a:t>
            </a:r>
            <a:endParaRPr lang="sr-Latn-CS" sz="2400" b="1" dirty="0">
              <a:ln>
                <a:solidFill>
                  <a:schemeClr val="accent1"/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Arial" charset="0"/>
              </a:rPr>
              <a:t>ANATOMY OF THE PELVIS</a:t>
            </a:r>
            <a:endParaRPr lang="sr-Latn-CS" sz="2400" b="1" dirty="0">
              <a:ln>
                <a:solidFill>
                  <a:schemeClr val="accent1"/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Arial" charset="0"/>
              </a:rPr>
              <a:t>ANATOMY OF LOWER LIMB</a:t>
            </a:r>
            <a:endParaRPr lang="sr-Latn-CS" sz="2400" b="1" dirty="0">
              <a:ln>
                <a:solidFill>
                  <a:schemeClr val="accent1"/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Arial" charset="0"/>
              </a:rPr>
              <a:t>ANATOMY OF THE HEAD</a:t>
            </a:r>
            <a:endParaRPr lang="sr-Latn-CS" sz="2400" b="1" dirty="0">
              <a:ln>
                <a:solidFill>
                  <a:schemeClr val="accent1"/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Arial" charset="0"/>
              </a:rPr>
              <a:t>ANATOMY OF THE NECK</a:t>
            </a:r>
            <a:endParaRPr lang="sr-Latn-CS" sz="2400" b="1" dirty="0">
              <a:ln>
                <a:solidFill>
                  <a:schemeClr val="accent1"/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64" t="28125" r="18555" b="9062"/>
          <a:stretch>
            <a:fillRect/>
          </a:stretch>
        </p:blipFill>
        <p:spPr bwMode="auto">
          <a:xfrm>
            <a:off x="5357813" y="1500188"/>
            <a:ext cx="3143250" cy="478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200" b="1" dirty="0">
                <a:solidFill>
                  <a:schemeClr val="accent4">
                    <a:lumMod val="75000"/>
                  </a:schemeClr>
                </a:solidFill>
                <a:latin typeface="Arial" charset="0"/>
              </a:rPr>
              <a:t>SYSTEMIC ANATOMY</a:t>
            </a:r>
            <a:endParaRPr lang="en-US" sz="3200" b="1" dirty="0">
              <a:solidFill>
                <a:schemeClr val="accent4">
                  <a:lumMod val="75000"/>
                </a:schemeClr>
              </a:solidFill>
              <a:latin typeface="Arial" charset="0"/>
            </a:endParaRPr>
          </a:p>
        </p:txBody>
      </p:sp>
      <p:pic>
        <p:nvPicPr>
          <p:cNvPr id="5123" name="Picture 1"/>
          <p:cNvPicPr>
            <a:picLocks noChangeAspect="1" noChangeArrowheads="1"/>
          </p:cNvPicPr>
          <p:nvPr/>
        </p:nvPicPr>
        <p:blipFill>
          <a:blip r:embed="rId2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26" t="11905" r="28934" b="4829"/>
          <a:stretch>
            <a:fillRect/>
          </a:stretch>
        </p:blipFill>
        <p:spPr bwMode="auto">
          <a:xfrm>
            <a:off x="5857875" y="571500"/>
            <a:ext cx="2178050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5" descr="File:Man shadow anatomy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63" y="4000500"/>
            <a:ext cx="2740025" cy="243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42844" y="1500174"/>
            <a:ext cx="6772816" cy="557966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OSTEOLOGIA</a:t>
            </a: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 – study of the bones</a:t>
            </a:r>
            <a:endParaRPr lang="sr-Latn-CS" sz="2400" b="1" dirty="0">
              <a:ln>
                <a:solidFill>
                  <a:schemeClr val="accent1"/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SYNDESMOLOGIA</a:t>
            </a: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 – study of the joints</a:t>
            </a:r>
            <a:endParaRPr lang="sr-Latn-CS" sz="2400" b="1" dirty="0">
              <a:ln>
                <a:solidFill>
                  <a:schemeClr val="accent1"/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MYOLOGIA</a:t>
            </a: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 – study of the muscles</a:t>
            </a:r>
            <a:endParaRPr lang="sr-Latn-CS" sz="2400" b="1" dirty="0">
              <a:ln>
                <a:solidFill>
                  <a:schemeClr val="accent1"/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ANGIOLOGIA</a:t>
            </a: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 – study of the blood and </a:t>
            </a:r>
            <a:b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</a:b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                           lymph vessels</a:t>
            </a:r>
            <a:endParaRPr lang="sr-Latn-CS" sz="2400" b="1" dirty="0">
              <a:ln>
                <a:solidFill>
                  <a:schemeClr val="accent1"/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NEUROLOGIA</a:t>
            </a: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 – study of the nervous system</a:t>
            </a:r>
            <a:endParaRPr lang="sr-Latn-CS" sz="2400" b="1" dirty="0">
              <a:ln>
                <a:solidFill>
                  <a:schemeClr val="accent1"/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SPLANCHNOLOGIA</a:t>
            </a: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 – study of the discrete </a:t>
            </a:r>
            <a:b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</a:b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                                      body system</a:t>
            </a:r>
            <a:endParaRPr lang="sr-Latn-CS" sz="2400" b="1" dirty="0">
              <a:ln>
                <a:solidFill>
                  <a:schemeClr val="accent1"/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                  </a:t>
            </a:r>
            <a:r>
              <a:rPr lang="sr-Cyrl-CS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- </a:t>
            </a: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cardiovascular</a:t>
            </a:r>
            <a:endParaRPr lang="sr-Cyrl-CS" sz="2400" b="1" dirty="0">
              <a:ln>
                <a:solidFill>
                  <a:schemeClr val="accent1"/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Cyrl-CS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	       </a:t>
            </a:r>
            <a:r>
              <a:rPr lang="sr-Latn-CS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- </a:t>
            </a: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digestive</a:t>
            </a:r>
            <a:endParaRPr lang="sr-Latn-CS" sz="2400" b="1" dirty="0">
              <a:ln>
                <a:solidFill>
                  <a:schemeClr val="accent1"/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                 </a:t>
            </a:r>
            <a:r>
              <a:rPr lang="sr-Cyrl-CS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 </a:t>
            </a:r>
            <a:r>
              <a:rPr lang="sr-Latn-CS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- </a:t>
            </a: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respiratory</a:t>
            </a:r>
            <a:endParaRPr lang="sr-Latn-CS" sz="2400" b="1" dirty="0">
              <a:ln>
                <a:solidFill>
                  <a:schemeClr val="accent1"/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                  - </a:t>
            </a: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urinary</a:t>
            </a:r>
            <a:endParaRPr lang="sr-Latn-CS" sz="2400" b="1" dirty="0">
              <a:ln>
                <a:solidFill>
                  <a:schemeClr val="accent1"/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                  - </a:t>
            </a: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genital</a:t>
            </a:r>
            <a:endParaRPr lang="sr-Latn-CS" sz="2400" b="1" dirty="0">
              <a:ln>
                <a:solidFill>
                  <a:schemeClr val="accent1"/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                  - </a:t>
            </a: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endocrine</a:t>
            </a:r>
            <a:endParaRPr lang="sr-Latn-CS" sz="2400" b="1" dirty="0">
              <a:ln>
                <a:solidFill>
                  <a:schemeClr val="accent1"/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                  - </a:t>
            </a:r>
            <a:r>
              <a:rPr lang="en-GB" sz="24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charset="0"/>
              </a:rPr>
              <a:t>sensory</a:t>
            </a:r>
            <a:endParaRPr lang="sr-Latn-CS" sz="2400" b="1" dirty="0">
              <a:ln>
                <a:solidFill>
                  <a:schemeClr val="accent1"/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1600" b="1" dirty="0">
                <a:ln>
                  <a:solidFill>
                    <a:schemeClr val="accent1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            </a:t>
            </a:r>
            <a:endParaRPr lang="sr-Latn-CS" sz="2000" b="1" dirty="0">
              <a:ln>
                <a:solidFill>
                  <a:schemeClr val="accent1"/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000" b="1" dirty="0">
                <a:solidFill>
                  <a:srgbClr val="CC3300"/>
                </a:solidFill>
              </a:rPr>
              <a:t> </a:t>
            </a:r>
            <a:endParaRPr lang="sr-Latn-CS" dirty="0"/>
          </a:p>
        </p:txBody>
      </p:sp>
    </p:spTree>
  </p:cSld>
  <p:clrMapOvr>
    <a:masterClrMapping/>
  </p:clrMapOvr>
  <p:transition spd="slow">
    <p:pull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delovi tela i regioni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8325" y="752475"/>
            <a:ext cx="8007350" cy="4895850"/>
          </a:xfrm>
          <a:noFill/>
        </p:spPr>
      </p:pic>
    </p:spTree>
  </p:cSld>
  <p:clrMapOvr>
    <a:masterClrMapping/>
  </p:clrMapOvr>
  <p:transition spd="slow">
    <p:pull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 descr="delovi tela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1513" y="274638"/>
            <a:ext cx="7800975" cy="5851525"/>
          </a:xfrm>
          <a:noFill/>
        </p:spPr>
      </p:pic>
    </p:spTree>
  </p:cSld>
  <p:clrMapOvr>
    <a:masterClrMapping/>
  </p:clrMapOvr>
  <p:transition spd="slow">
    <p:pull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200" dirty="0">
                <a:solidFill>
                  <a:schemeClr val="hlink"/>
                </a:solidFill>
                <a:latin typeface="Arial" charset="0"/>
              </a:rPr>
              <a:t>STANDARD ANATOMICAL POSITION</a:t>
            </a:r>
            <a:br>
              <a:rPr lang="sr-Latn-CS" sz="4000" dirty="0">
                <a:solidFill>
                  <a:schemeClr val="hlink"/>
                </a:solidFill>
                <a:latin typeface="Arial" charset="0"/>
              </a:rPr>
            </a:br>
            <a:endParaRPr lang="en-US" sz="4000" dirty="0">
              <a:solidFill>
                <a:schemeClr val="hlink"/>
              </a:solidFill>
              <a:latin typeface="Arial" charset="0"/>
            </a:endParaRPr>
          </a:p>
        </p:txBody>
      </p:sp>
      <p:pic>
        <p:nvPicPr>
          <p:cNvPr id="9219" name="Picture 3" descr="ana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84438" y="981075"/>
            <a:ext cx="4103687" cy="5616575"/>
          </a:xfrm>
          <a:noFill/>
        </p:spPr>
      </p:pic>
    </p:spTree>
  </p:cSld>
  <p:clrMapOvr>
    <a:masterClrMapping/>
  </p:clrMapOvr>
  <p:transition spd="slow">
    <p:pull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88913"/>
            <a:ext cx="8229600" cy="431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200" dirty="0">
                <a:solidFill>
                  <a:schemeClr val="hlink"/>
                </a:solidFill>
                <a:latin typeface="Arial" charset="0"/>
              </a:rPr>
              <a:t>ANATOMICAL AND DISSECTION PLANES</a:t>
            </a:r>
            <a:endParaRPr lang="en-US" sz="3200" dirty="0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75" y="586106"/>
            <a:ext cx="5438378" cy="2652712"/>
          </a:xfrm>
        </p:spPr>
        <p:txBody>
          <a:bodyPr/>
          <a:lstStyle/>
          <a:p>
            <a:pPr marL="457200" indent="-457200" eaLnBrk="1" hangingPunct="1">
              <a:buFontTx/>
              <a:buAutoNum type="alphaLcParenR"/>
            </a:pPr>
            <a:r>
              <a:rPr lang="en-GB" sz="2400" b="1" i="1" dirty="0">
                <a:solidFill>
                  <a:schemeClr val="hlink"/>
                </a:solidFill>
                <a:latin typeface="Arial" panose="020B0604020202020204" pitchFamily="34" charset="0"/>
              </a:rPr>
              <a:t>TRANSVERSE PLANE</a:t>
            </a:r>
            <a:br>
              <a:rPr lang="en-GB" sz="2400" b="1" i="1" dirty="0">
                <a:solidFill>
                  <a:schemeClr val="hlink"/>
                </a:solidFill>
                <a:latin typeface="Arial" panose="020B0604020202020204" pitchFamily="34" charset="0"/>
              </a:rPr>
            </a:br>
            <a:r>
              <a:rPr lang="en-GB" sz="1400" b="0" i="0" dirty="0">
                <a:solidFill>
                  <a:srgbClr val="040C28"/>
                </a:solidFill>
                <a:effectLst/>
                <a:latin typeface="Google Sans"/>
              </a:rPr>
              <a:t>A horizontal plane; divides the body or any of its parts into upper and lower parts</a:t>
            </a:r>
          </a:p>
          <a:p>
            <a:pPr marL="457200" indent="-457200" eaLnBrk="1" hangingPunct="1">
              <a:buFontTx/>
              <a:buAutoNum type="alphaLcParenR"/>
            </a:pPr>
            <a:r>
              <a:rPr lang="en-GB" sz="2400" b="1" i="1" dirty="0">
                <a:solidFill>
                  <a:schemeClr val="hlink"/>
                </a:solidFill>
                <a:latin typeface="Arial" panose="020B0604020202020204" pitchFamily="34" charset="0"/>
              </a:rPr>
              <a:t>b</a:t>
            </a:r>
            <a:r>
              <a:rPr lang="sr-Latn-CS" sz="2400" b="1" i="1" dirty="0">
                <a:solidFill>
                  <a:schemeClr val="hlink"/>
                </a:solidFill>
                <a:latin typeface="Arial" panose="020B0604020202020204" pitchFamily="34" charset="0"/>
              </a:rPr>
              <a:t>) </a:t>
            </a:r>
            <a:r>
              <a:rPr lang="en-GB" sz="2400" b="1" i="1" dirty="0">
                <a:solidFill>
                  <a:schemeClr val="hlink"/>
                </a:solidFill>
                <a:latin typeface="Arial" panose="020B0604020202020204" pitchFamily="34" charset="0"/>
              </a:rPr>
              <a:t>SAGGITAL PLANE</a:t>
            </a:r>
            <a:br>
              <a:rPr lang="en-GB" sz="2400" b="1" i="1" dirty="0">
                <a:solidFill>
                  <a:schemeClr val="hlink"/>
                </a:solidFill>
                <a:latin typeface="Arial" panose="020B0604020202020204" pitchFamily="34" charset="0"/>
              </a:rPr>
            </a:br>
            <a:r>
              <a:rPr lang="en-GB" sz="1400" b="0" i="0" dirty="0">
                <a:solidFill>
                  <a:srgbClr val="202124"/>
                </a:solidFill>
                <a:effectLst/>
                <a:latin typeface="Google Sans"/>
              </a:rPr>
              <a:t>A vertical plane running from front to back; divides the body</a:t>
            </a:r>
            <a:br>
              <a:rPr lang="en-GB" sz="1400" b="0" i="0" dirty="0">
                <a:solidFill>
                  <a:srgbClr val="202124"/>
                </a:solidFill>
                <a:effectLst/>
                <a:latin typeface="Google Sans"/>
              </a:rPr>
            </a:br>
            <a:r>
              <a:rPr lang="en-GB" sz="1400" b="0" i="0" dirty="0">
                <a:solidFill>
                  <a:srgbClr val="202124"/>
                </a:solidFill>
                <a:effectLst/>
                <a:latin typeface="Google Sans"/>
              </a:rPr>
              <a:t> or any of its parts into right and left sides.</a:t>
            </a:r>
            <a:endParaRPr lang="sr-Latn-CS" sz="2400" b="1" i="1" dirty="0">
              <a:solidFill>
                <a:schemeClr val="hlink"/>
              </a:solidFill>
              <a:latin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en-GB" sz="2400" b="1" i="1" dirty="0">
                <a:solidFill>
                  <a:schemeClr val="hlink"/>
                </a:solidFill>
                <a:latin typeface="Arial" panose="020B0604020202020204" pitchFamily="34" charset="0"/>
              </a:rPr>
              <a:t>c</a:t>
            </a:r>
            <a:r>
              <a:rPr lang="sr-Cyrl-CS" sz="2400" b="1" i="1" dirty="0">
                <a:solidFill>
                  <a:schemeClr val="hlink"/>
                </a:solidFill>
                <a:latin typeface="Arial" panose="020B0604020202020204" pitchFamily="34" charset="0"/>
              </a:rPr>
              <a:t>)</a:t>
            </a:r>
            <a:r>
              <a:rPr lang="sr-Latn-CS" sz="2400" b="1" i="1" dirty="0">
                <a:solidFill>
                  <a:schemeClr val="hlink"/>
                </a:solidFill>
                <a:latin typeface="Arial" panose="020B0604020202020204" pitchFamily="34" charset="0"/>
              </a:rPr>
              <a:t>  </a:t>
            </a:r>
            <a:r>
              <a:rPr lang="en-GB" sz="2400" b="1" i="1" dirty="0">
                <a:solidFill>
                  <a:schemeClr val="hlink"/>
                </a:solidFill>
                <a:latin typeface="Arial" panose="020B0604020202020204" pitchFamily="34" charset="0"/>
              </a:rPr>
              <a:t>FRONTAL (CORONAL) PLANE</a:t>
            </a:r>
            <a:br>
              <a:rPr lang="en-GB" sz="2400" b="1" i="1" dirty="0">
                <a:solidFill>
                  <a:schemeClr val="hlink"/>
                </a:solidFill>
                <a:latin typeface="Arial" panose="020B0604020202020204" pitchFamily="34" charset="0"/>
              </a:rPr>
            </a:br>
            <a:r>
              <a:rPr lang="en-GB" sz="1400" b="0" i="0" dirty="0">
                <a:solidFill>
                  <a:srgbClr val="040C28"/>
                </a:solidFill>
                <a:effectLst/>
                <a:latin typeface="Google Sans"/>
              </a:rPr>
              <a:t>A vertical plane running from side to side; divides the body </a:t>
            </a:r>
            <a:br>
              <a:rPr lang="en-GB" sz="1400" b="0" i="0" dirty="0">
                <a:solidFill>
                  <a:srgbClr val="040C28"/>
                </a:solidFill>
                <a:effectLst/>
                <a:latin typeface="Google Sans"/>
              </a:rPr>
            </a:br>
            <a:r>
              <a:rPr lang="en-GB" sz="1400" b="0" i="0" dirty="0">
                <a:solidFill>
                  <a:srgbClr val="040C28"/>
                </a:solidFill>
                <a:effectLst/>
                <a:latin typeface="Google Sans"/>
              </a:rPr>
              <a:t>or any of its parts into anterior and posterior portions</a:t>
            </a:r>
            <a:endParaRPr lang="en-US" sz="2400" b="1" i="1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pic>
        <p:nvPicPr>
          <p:cNvPr id="819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63" t="16875" r="13867" b="10938"/>
          <a:stretch>
            <a:fillRect/>
          </a:stretch>
        </p:blipFill>
        <p:spPr bwMode="auto">
          <a:xfrm>
            <a:off x="4929188" y="973931"/>
            <a:ext cx="4214812" cy="550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2" descr="scan0005"/>
          <p:cNvPicPr>
            <a:picLocks noGrp="1" noChangeAspect="1" noChangeArrowheads="1"/>
          </p:cNvPicPr>
          <p:nvPr>
            <p:ph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4375" y="3357563"/>
            <a:ext cx="2493963" cy="1479550"/>
          </a:xfrm>
          <a:noFill/>
        </p:spPr>
      </p:pic>
      <p:pic>
        <p:nvPicPr>
          <p:cNvPr id="8198" name="Picture 2" descr="scan0003"/>
          <p:cNvPicPr>
            <a:picLocks noGrp="1" noChangeAspect="1" noChangeArrowheads="1"/>
          </p:cNvPicPr>
          <p:nvPr>
            <p:ph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4375" y="4857750"/>
            <a:ext cx="2168525" cy="1658938"/>
          </a:xfrm>
          <a:noFill/>
        </p:spPr>
      </p:pic>
      <p:pic>
        <p:nvPicPr>
          <p:cNvPr id="8199" name="Picture 2" descr="scan0004"/>
          <p:cNvPicPr>
            <a:picLocks noGrp="1" noChangeAspect="1" noChangeArrowheads="1"/>
          </p:cNvPicPr>
          <p:nvPr>
            <p:ph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86125" y="4929188"/>
            <a:ext cx="1912938" cy="1744662"/>
          </a:xfrm>
          <a:noFill/>
        </p:spPr>
      </p:pic>
      <p:sp>
        <p:nvSpPr>
          <p:cNvPr id="8200" name="Rectangle 10"/>
          <p:cNvSpPr>
            <a:spLocks noChangeArrowheads="1"/>
          </p:cNvSpPr>
          <p:nvPr/>
        </p:nvSpPr>
        <p:spPr bwMode="auto">
          <a:xfrm>
            <a:off x="428625" y="3643313"/>
            <a:ext cx="4540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r-Latn-CS" sz="1800" b="1" i="1">
                <a:solidFill>
                  <a:schemeClr val="hlink"/>
                </a:solidFill>
                <a:latin typeface="Arial" panose="020B0604020202020204" pitchFamily="34" charset="0"/>
              </a:rPr>
              <a:t>a) </a:t>
            </a:r>
            <a:endParaRPr lang="sr-Latn-CS" sz="1800">
              <a:latin typeface="Garamond" panose="02020404030301010803" pitchFamily="18" charset="0"/>
            </a:endParaRPr>
          </a:p>
        </p:txBody>
      </p:sp>
      <p:sp>
        <p:nvSpPr>
          <p:cNvPr id="8201" name="Rectangle 11"/>
          <p:cNvSpPr>
            <a:spLocks noChangeArrowheads="1"/>
          </p:cNvSpPr>
          <p:nvPr/>
        </p:nvSpPr>
        <p:spPr bwMode="auto">
          <a:xfrm>
            <a:off x="357188" y="5357813"/>
            <a:ext cx="4683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sz="1800" b="1" i="1" dirty="0">
                <a:solidFill>
                  <a:schemeClr val="hlink"/>
                </a:solidFill>
                <a:latin typeface="Arial" panose="020B0604020202020204" pitchFamily="34" charset="0"/>
              </a:rPr>
              <a:t>b</a:t>
            </a:r>
            <a:r>
              <a:rPr lang="sr-Latn-CS" sz="1800" b="1" i="1" dirty="0">
                <a:solidFill>
                  <a:schemeClr val="hlink"/>
                </a:solidFill>
                <a:latin typeface="Arial" panose="020B0604020202020204" pitchFamily="34" charset="0"/>
              </a:rPr>
              <a:t>) </a:t>
            </a:r>
            <a:endParaRPr lang="sr-Latn-CS" sz="1800" dirty="0">
              <a:latin typeface="Garamond" panose="02020404030301010803" pitchFamily="18" charset="0"/>
            </a:endParaRPr>
          </a:p>
        </p:txBody>
      </p:sp>
      <p:sp>
        <p:nvSpPr>
          <p:cNvPr id="8202" name="Rectangle 12"/>
          <p:cNvSpPr>
            <a:spLocks noChangeArrowheads="1"/>
          </p:cNvSpPr>
          <p:nvPr/>
        </p:nvSpPr>
        <p:spPr bwMode="auto">
          <a:xfrm>
            <a:off x="3000375" y="5286375"/>
            <a:ext cx="4651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sz="1800" b="1" i="1" dirty="0">
                <a:solidFill>
                  <a:schemeClr val="hlink"/>
                </a:solidFill>
                <a:latin typeface="Arial" panose="020B0604020202020204" pitchFamily="34" charset="0"/>
              </a:rPr>
              <a:t>c</a:t>
            </a:r>
            <a:r>
              <a:rPr lang="sr-Latn-CS" sz="1800" b="1" i="1" dirty="0">
                <a:solidFill>
                  <a:schemeClr val="hlink"/>
                </a:solidFill>
                <a:latin typeface="Arial" panose="020B0604020202020204" pitchFamily="34" charset="0"/>
              </a:rPr>
              <a:t>) </a:t>
            </a:r>
            <a:endParaRPr lang="sr-Latn-CS" sz="1800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 spd="slow">
    <p:pull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05" t="9375" r="10352" b="3436"/>
          <a:stretch>
            <a:fillRect/>
          </a:stretch>
        </p:blipFill>
        <p:spPr bwMode="auto">
          <a:xfrm>
            <a:off x="185738" y="214313"/>
            <a:ext cx="8958262" cy="631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476250"/>
          </a:xfrm>
        </p:spPr>
        <p:txBody>
          <a:bodyPr/>
          <a:lstStyle/>
          <a:p>
            <a:pPr eaLnBrk="1" hangingPunct="1"/>
            <a:r>
              <a:rPr lang="en-GB" sz="2400" dirty="0">
                <a:solidFill>
                  <a:schemeClr val="hlink"/>
                </a:solidFill>
                <a:latin typeface="Arial" panose="020B0604020202020204" pitchFamily="34" charset="0"/>
              </a:rPr>
              <a:t>ANATOMICAL TERMS</a:t>
            </a:r>
            <a:endParaRPr lang="en-US" sz="2400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0" y="476250"/>
            <a:ext cx="9144000" cy="61658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VERTICALIS</a:t>
            </a:r>
            <a:r>
              <a:rPr lang="en-GB" sz="2000" b="1" dirty="0">
                <a:solidFill>
                  <a:schemeClr val="hlink"/>
                </a:solidFill>
              </a:rPr>
              <a:t>, </a:t>
            </a:r>
            <a:r>
              <a:rPr lang="sr-Latn-CS" sz="2000" b="1" dirty="0">
                <a:solidFill>
                  <a:schemeClr val="hlink"/>
                </a:solidFill>
              </a:rPr>
              <a:t>LONGITUDINALIS </a:t>
            </a:r>
            <a:r>
              <a:rPr lang="en-GB" sz="2000" b="1" dirty="0">
                <a:solidFill>
                  <a:schemeClr val="hlink"/>
                </a:solidFill>
              </a:rPr>
              <a:t>– vertical</a:t>
            </a:r>
            <a:r>
              <a:rPr lang="sr-Cyrl-RS" sz="2000" b="1" dirty="0">
                <a:solidFill>
                  <a:schemeClr val="hlink"/>
                </a:solidFill>
              </a:rPr>
              <a:t>, </a:t>
            </a:r>
            <a:r>
              <a:rPr lang="en-GB" sz="2000" b="1" dirty="0">
                <a:solidFill>
                  <a:schemeClr val="hlink"/>
                </a:solidFill>
              </a:rPr>
              <a:t>upright</a:t>
            </a:r>
            <a:endParaRPr lang="sr-Latn-CS" sz="20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HORIZONTALIS</a:t>
            </a:r>
            <a:r>
              <a:rPr lang="sr-Cyrl-RS" sz="2000" b="1" dirty="0">
                <a:solidFill>
                  <a:schemeClr val="hlink"/>
                </a:solidFill>
              </a:rPr>
              <a:t>, </a:t>
            </a:r>
            <a:r>
              <a:rPr lang="sr-Latn-CS" sz="2000" b="1" dirty="0">
                <a:solidFill>
                  <a:schemeClr val="hlink"/>
                </a:solidFill>
              </a:rPr>
              <a:t>TRANSVERSUS</a:t>
            </a:r>
            <a:r>
              <a:rPr lang="sr-Cyrl-RS" sz="2000" b="1" dirty="0">
                <a:solidFill>
                  <a:schemeClr val="hlink"/>
                </a:solidFill>
              </a:rPr>
              <a:t>- </a:t>
            </a:r>
            <a:r>
              <a:rPr lang="en-GB" sz="2000" b="1" i="0" dirty="0">
                <a:solidFill>
                  <a:srgbClr val="0000FF"/>
                </a:solidFill>
                <a:effectLst/>
              </a:rPr>
              <a:t>horizontal - parallel to the ground.</a:t>
            </a:r>
            <a:endParaRPr lang="sr-Cyrl-RS" sz="2000" b="1" dirty="0">
              <a:solidFill>
                <a:srgbClr val="0000FF"/>
              </a:solidFill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sr-Latn-CS" sz="2000" b="1" dirty="0">
                <a:solidFill>
                  <a:srgbClr val="0000FF"/>
                </a:solidFill>
              </a:rPr>
              <a:t>SUPERFICIALIS</a:t>
            </a:r>
            <a:r>
              <a:rPr lang="sr-Cyrl-RS" sz="2000" b="1" dirty="0">
                <a:solidFill>
                  <a:srgbClr val="0000FF"/>
                </a:solidFill>
              </a:rPr>
              <a:t> - </a:t>
            </a:r>
            <a:r>
              <a:rPr lang="en-GB" sz="2000" dirty="0">
                <a:solidFill>
                  <a:srgbClr val="0000FF"/>
                </a:solidFill>
              </a:rPr>
              <a:t>On the surface or shallow, as opposed to deep</a:t>
            </a:r>
            <a:endParaRPr lang="sr-Cyrl-RS" sz="2000" b="1" dirty="0">
              <a:solidFill>
                <a:srgbClr val="0000FF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PROFUNDUS</a:t>
            </a:r>
            <a:r>
              <a:rPr lang="sr-Cyrl-RS" sz="2000" b="1" dirty="0">
                <a:solidFill>
                  <a:schemeClr val="hlink"/>
                </a:solidFill>
              </a:rPr>
              <a:t> - </a:t>
            </a:r>
            <a:r>
              <a:rPr lang="en-GB" sz="2000" b="1" dirty="0">
                <a:solidFill>
                  <a:schemeClr val="hlink"/>
                </a:solidFill>
              </a:rPr>
              <a:t>deep				LONGUS - long	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DEXTER  </a:t>
            </a:r>
            <a:r>
              <a:rPr lang="sr-Cyrl-RS" sz="2000" b="1" dirty="0">
                <a:solidFill>
                  <a:schemeClr val="hlink"/>
                </a:solidFill>
              </a:rPr>
              <a:t>- </a:t>
            </a:r>
            <a:r>
              <a:rPr lang="en-GB" sz="2000" b="1" dirty="0">
                <a:solidFill>
                  <a:schemeClr val="hlink"/>
                </a:solidFill>
              </a:rPr>
              <a:t>right					BREVIS - short</a:t>
            </a:r>
            <a:r>
              <a:rPr lang="sr-Cyrl-RS" sz="2000" b="1" dirty="0">
                <a:solidFill>
                  <a:schemeClr val="hlink"/>
                </a:solidFill>
              </a:rPr>
              <a:t>	</a:t>
            </a:r>
            <a:endParaRPr lang="en-GB" sz="20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SINISTER </a:t>
            </a:r>
            <a:r>
              <a:rPr lang="sr-Cyrl-RS" sz="2000" b="1" dirty="0">
                <a:solidFill>
                  <a:schemeClr val="hlink"/>
                </a:solidFill>
              </a:rPr>
              <a:t>– </a:t>
            </a:r>
            <a:r>
              <a:rPr lang="en-GB" sz="2000" b="1" dirty="0">
                <a:solidFill>
                  <a:schemeClr val="hlink"/>
                </a:solidFill>
              </a:rPr>
              <a:t>left</a:t>
            </a:r>
            <a:r>
              <a:rPr lang="sr-Cyrl-RS" sz="2000" b="1" dirty="0">
                <a:solidFill>
                  <a:schemeClr val="hlink"/>
                </a:solidFill>
              </a:rPr>
              <a:t>				</a:t>
            </a:r>
            <a:r>
              <a:rPr lang="en-GB" sz="2000" b="1" dirty="0">
                <a:solidFill>
                  <a:schemeClr val="hlink"/>
                </a:solidFill>
              </a:rPr>
              <a:t>	</a:t>
            </a:r>
            <a:r>
              <a:rPr lang="sr-Latn-CS" sz="2000" b="1" dirty="0">
                <a:solidFill>
                  <a:schemeClr val="hlink"/>
                </a:solidFill>
              </a:rPr>
              <a:t>CENTRALIS</a:t>
            </a:r>
            <a:r>
              <a:rPr lang="sr-Cyrl-RS" sz="2000" b="1" dirty="0">
                <a:solidFill>
                  <a:schemeClr val="hlink"/>
                </a:solidFill>
              </a:rPr>
              <a:t> – </a:t>
            </a:r>
            <a:r>
              <a:rPr lang="en-GB" sz="2000" b="1" dirty="0">
                <a:solidFill>
                  <a:schemeClr val="hlink"/>
                </a:solidFill>
              </a:rPr>
              <a:t>at the centre</a:t>
            </a:r>
            <a:endParaRPr lang="sr-Cyrl-RS" sz="20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ANTERIOR </a:t>
            </a:r>
            <a:r>
              <a:rPr lang="sr-Cyrl-RS" sz="2000" b="1" dirty="0">
                <a:solidFill>
                  <a:schemeClr val="hlink"/>
                </a:solidFill>
              </a:rPr>
              <a:t>– </a:t>
            </a:r>
            <a:r>
              <a:rPr lang="en-GB" sz="2000" b="1" dirty="0">
                <a:solidFill>
                  <a:schemeClr val="hlink"/>
                </a:solidFill>
              </a:rPr>
              <a:t>the front, front side</a:t>
            </a:r>
            <a:r>
              <a:rPr lang="sr-Cyrl-RS" sz="2000" b="1" dirty="0">
                <a:solidFill>
                  <a:schemeClr val="hlink"/>
                </a:solidFill>
              </a:rPr>
              <a:t>		</a:t>
            </a:r>
            <a:r>
              <a:rPr lang="en-GB" sz="2000" b="1" dirty="0">
                <a:solidFill>
                  <a:schemeClr val="hlink"/>
                </a:solidFill>
              </a:rPr>
              <a:t>	</a:t>
            </a:r>
            <a:r>
              <a:rPr lang="sr-Latn-CS" sz="2000" b="1" dirty="0">
                <a:solidFill>
                  <a:schemeClr val="hlink"/>
                </a:solidFill>
              </a:rPr>
              <a:t>PERIPHERICUS</a:t>
            </a:r>
            <a:r>
              <a:rPr lang="sr-Cyrl-RS" sz="2000" b="1" dirty="0">
                <a:solidFill>
                  <a:schemeClr val="hlink"/>
                </a:solidFill>
              </a:rPr>
              <a:t> - </a:t>
            </a:r>
            <a:r>
              <a:rPr lang="en-GB" sz="2000" b="1" dirty="0">
                <a:solidFill>
                  <a:schemeClr val="hlink"/>
                </a:solidFill>
              </a:rPr>
              <a:t>peripheral</a:t>
            </a:r>
            <a:endParaRPr lang="sr-Cyrl-RS" sz="20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POSTERIOR </a:t>
            </a:r>
            <a:r>
              <a:rPr lang="sr-Cyrl-RS" sz="2000" b="1" dirty="0">
                <a:solidFill>
                  <a:schemeClr val="hlink"/>
                </a:solidFill>
              </a:rPr>
              <a:t>– </a:t>
            </a:r>
            <a:r>
              <a:rPr lang="en-GB" sz="2000" b="1" dirty="0">
                <a:solidFill>
                  <a:schemeClr val="hlink"/>
                </a:solidFill>
              </a:rPr>
              <a:t>behind or back</a:t>
            </a:r>
            <a:r>
              <a:rPr lang="sr-Cyrl-RS" sz="2000" b="1" dirty="0">
                <a:solidFill>
                  <a:schemeClr val="hlink"/>
                </a:solidFill>
              </a:rPr>
              <a:t>		</a:t>
            </a:r>
            <a:r>
              <a:rPr lang="sr-Latn-CS" sz="2000" b="1" dirty="0">
                <a:solidFill>
                  <a:schemeClr val="hlink"/>
                </a:solidFill>
              </a:rPr>
              <a:t>EXTERNUS</a:t>
            </a:r>
            <a:r>
              <a:rPr lang="sr-Cyrl-RS" sz="2000" b="1" dirty="0">
                <a:solidFill>
                  <a:schemeClr val="hlink"/>
                </a:solidFill>
              </a:rPr>
              <a:t> – </a:t>
            </a:r>
            <a:r>
              <a:rPr lang="en-GB" sz="2000" b="1" dirty="0">
                <a:solidFill>
                  <a:srgbClr val="0000FF"/>
                </a:solidFill>
              </a:rPr>
              <a:t>of, on, or from the outside</a:t>
            </a:r>
            <a:endParaRPr lang="sr-Cyrl-RS" sz="2000" b="1" dirty="0">
              <a:solidFill>
                <a:schemeClr val="hlink"/>
              </a:solidFill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LATERALIS</a:t>
            </a:r>
            <a:r>
              <a:rPr lang="sr-Cyrl-RS" sz="2000" b="1" dirty="0">
                <a:solidFill>
                  <a:schemeClr val="hlink"/>
                </a:solidFill>
              </a:rPr>
              <a:t> – </a:t>
            </a:r>
            <a:r>
              <a:rPr lang="en-GB" sz="2000" b="1" dirty="0">
                <a:solidFill>
                  <a:schemeClr val="hlink"/>
                </a:solidFill>
              </a:rPr>
              <a:t>outside, further from midline	</a:t>
            </a:r>
            <a:r>
              <a:rPr lang="sr-Latn-CS" sz="2000" b="1" dirty="0">
                <a:solidFill>
                  <a:schemeClr val="hlink"/>
                </a:solidFill>
              </a:rPr>
              <a:t>INTERNUS</a:t>
            </a:r>
            <a:r>
              <a:rPr lang="sr-Latn-CS" sz="1800" b="1" dirty="0">
                <a:solidFill>
                  <a:schemeClr val="hlink"/>
                </a:solidFill>
              </a:rPr>
              <a:t> </a:t>
            </a:r>
            <a:r>
              <a:rPr lang="sr-Cyrl-RS" sz="1800" b="1" dirty="0">
                <a:solidFill>
                  <a:schemeClr val="hlink"/>
                </a:solidFill>
              </a:rPr>
              <a:t>- </a:t>
            </a:r>
            <a:r>
              <a:rPr lang="en-GB" sz="1800" b="1" i="0" dirty="0">
                <a:solidFill>
                  <a:srgbClr val="0000FF"/>
                </a:solidFill>
                <a:effectLst/>
              </a:rPr>
              <a:t>inside or closer to the centre of</a:t>
            </a:r>
            <a:br>
              <a:rPr lang="en-GB" sz="1600" b="0" i="0" dirty="0">
                <a:solidFill>
                  <a:srgbClr val="0000FF"/>
                </a:solidFill>
                <a:effectLst/>
                <a:latin typeface="PlutoSansLight"/>
              </a:rPr>
            </a:br>
            <a:r>
              <a:rPr lang="sr-Latn-CS" sz="2000" b="1" dirty="0">
                <a:solidFill>
                  <a:schemeClr val="hlink"/>
                </a:solidFill>
              </a:rPr>
              <a:t>MEDIALIS </a:t>
            </a:r>
            <a:r>
              <a:rPr lang="sr-Cyrl-RS" sz="2000" b="1" dirty="0">
                <a:solidFill>
                  <a:schemeClr val="hlink"/>
                </a:solidFill>
              </a:rPr>
              <a:t>– </a:t>
            </a:r>
            <a:r>
              <a:rPr lang="en-GB" sz="2000" b="1" dirty="0">
                <a:solidFill>
                  <a:schemeClr val="hlink"/>
                </a:solidFill>
              </a:rPr>
              <a:t>inside, closer to midline</a:t>
            </a:r>
            <a:r>
              <a:rPr lang="sr-Cyrl-RS" sz="2000" b="1" dirty="0">
                <a:solidFill>
                  <a:schemeClr val="hlink"/>
                </a:solidFill>
              </a:rPr>
              <a:t>	</a:t>
            </a:r>
            <a:r>
              <a:rPr lang="en-GB" sz="2000" b="1" dirty="0">
                <a:solidFill>
                  <a:schemeClr val="hlink"/>
                </a:solidFill>
              </a:rPr>
              <a:t> 	      </a:t>
            </a:r>
            <a:r>
              <a:rPr lang="en-GB" sz="2000" b="1" i="0" dirty="0">
                <a:solidFill>
                  <a:srgbClr val="0000FF"/>
                </a:solidFill>
                <a:effectLst/>
                <a:latin typeface="PlutoSansLight"/>
              </a:rPr>
              <a:t>an organ or cavity </a:t>
            </a:r>
            <a:endParaRPr lang="en-GB" sz="2000" b="1" dirty="0">
              <a:solidFill>
                <a:schemeClr val="hlink"/>
              </a:solidFill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INTERMEDIUS</a:t>
            </a:r>
            <a:r>
              <a:rPr lang="sr-Cyrl-RS" sz="2000" b="1" dirty="0">
                <a:solidFill>
                  <a:schemeClr val="hlink"/>
                </a:solidFill>
              </a:rPr>
              <a:t>, </a:t>
            </a:r>
            <a:r>
              <a:rPr lang="sr-Latn-CS" sz="2000" b="1" dirty="0">
                <a:solidFill>
                  <a:schemeClr val="hlink"/>
                </a:solidFill>
              </a:rPr>
              <a:t>MEDIUS </a:t>
            </a:r>
            <a:r>
              <a:rPr lang="sr-Cyrl-RS" sz="2000" b="1" dirty="0">
                <a:solidFill>
                  <a:schemeClr val="hlink"/>
                </a:solidFill>
              </a:rPr>
              <a:t>– </a:t>
            </a:r>
            <a:r>
              <a:rPr lang="en-GB" sz="2000" b="1" dirty="0">
                <a:solidFill>
                  <a:schemeClr val="hlink"/>
                </a:solidFill>
              </a:rPr>
              <a:t>in the middle</a:t>
            </a:r>
            <a:r>
              <a:rPr lang="sr-Latn-CS" sz="2000" b="1" dirty="0">
                <a:solidFill>
                  <a:schemeClr val="hlink"/>
                </a:solidFill>
              </a:rPr>
              <a:t> </a:t>
            </a:r>
            <a:r>
              <a:rPr lang="sr-Cyrl-RS" sz="2000" b="1" dirty="0">
                <a:solidFill>
                  <a:schemeClr val="hlink"/>
                </a:solidFill>
              </a:rPr>
              <a:t>	</a:t>
            </a:r>
            <a:r>
              <a:rPr lang="sr-Latn-CS" sz="2000" b="1" dirty="0">
                <a:solidFill>
                  <a:schemeClr val="hlink"/>
                </a:solidFill>
              </a:rPr>
              <a:t>VENTRALIS</a:t>
            </a:r>
            <a:r>
              <a:rPr lang="sr-Cyrl-RS" sz="2000" b="1" dirty="0">
                <a:solidFill>
                  <a:schemeClr val="hlink"/>
                </a:solidFill>
              </a:rPr>
              <a:t> – </a:t>
            </a:r>
            <a:r>
              <a:rPr lang="en-GB" sz="2000" b="1" dirty="0">
                <a:solidFill>
                  <a:schemeClr val="hlink"/>
                </a:solidFill>
              </a:rPr>
              <a:t>toward the front	</a:t>
            </a:r>
            <a:endParaRPr lang="sr-Cyrl-RS" sz="20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SUPERIOR</a:t>
            </a:r>
            <a:r>
              <a:rPr lang="sr-Cyrl-RS" sz="2000" b="1" dirty="0">
                <a:solidFill>
                  <a:schemeClr val="hlink"/>
                </a:solidFill>
              </a:rPr>
              <a:t>, </a:t>
            </a:r>
            <a:r>
              <a:rPr lang="en-GB" sz="2000" b="1" dirty="0">
                <a:solidFill>
                  <a:schemeClr val="hlink"/>
                </a:solidFill>
              </a:rPr>
              <a:t>PROXIMALIS</a:t>
            </a:r>
            <a:r>
              <a:rPr lang="sr-Cyrl-RS" sz="2000" b="1" dirty="0">
                <a:solidFill>
                  <a:schemeClr val="hlink"/>
                </a:solidFill>
              </a:rPr>
              <a:t> – </a:t>
            </a:r>
            <a:r>
              <a:rPr lang="en-GB" sz="2000" b="1" dirty="0">
                <a:solidFill>
                  <a:schemeClr val="hlink"/>
                </a:solidFill>
              </a:rPr>
              <a:t>above, upper</a:t>
            </a:r>
            <a:r>
              <a:rPr lang="sr-Cyrl-RS" sz="2000" b="1" dirty="0">
                <a:solidFill>
                  <a:schemeClr val="hlink"/>
                </a:solidFill>
              </a:rPr>
              <a:t>	</a:t>
            </a:r>
            <a:r>
              <a:rPr lang="sr-Latn-CS" sz="2000" b="1" dirty="0">
                <a:solidFill>
                  <a:schemeClr val="hlink"/>
                </a:solidFill>
              </a:rPr>
              <a:t>DORSALIS</a:t>
            </a:r>
            <a:r>
              <a:rPr lang="sr-Cyrl-RS" sz="2000" b="1" dirty="0">
                <a:solidFill>
                  <a:schemeClr val="hlink"/>
                </a:solidFill>
              </a:rPr>
              <a:t> – </a:t>
            </a:r>
            <a:r>
              <a:rPr lang="en-GB" sz="2000" b="1" dirty="0">
                <a:solidFill>
                  <a:schemeClr val="hlink"/>
                </a:solidFill>
              </a:rPr>
              <a:t>toward the back, behind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INFERIOR</a:t>
            </a:r>
            <a:r>
              <a:rPr lang="en-GB" sz="2000" b="1" dirty="0">
                <a:solidFill>
                  <a:schemeClr val="hlink"/>
                </a:solidFill>
              </a:rPr>
              <a:t>, DISTALIS</a:t>
            </a:r>
            <a:r>
              <a:rPr lang="sr-Latn-CS" sz="2000" b="1" dirty="0">
                <a:solidFill>
                  <a:schemeClr val="hlink"/>
                </a:solidFill>
              </a:rPr>
              <a:t> </a:t>
            </a:r>
            <a:r>
              <a:rPr lang="sr-Cyrl-RS" sz="2000" b="1" dirty="0">
                <a:solidFill>
                  <a:schemeClr val="hlink"/>
                </a:solidFill>
              </a:rPr>
              <a:t>– </a:t>
            </a:r>
            <a:r>
              <a:rPr lang="en-GB" sz="2000" b="1" dirty="0">
                <a:solidFill>
                  <a:schemeClr val="hlink"/>
                </a:solidFill>
              </a:rPr>
              <a:t>below, lower</a:t>
            </a:r>
            <a:r>
              <a:rPr lang="sr-Cyrl-RS" sz="2000" b="1" dirty="0">
                <a:solidFill>
                  <a:schemeClr val="hlink"/>
                </a:solidFill>
              </a:rPr>
              <a:t>		</a:t>
            </a:r>
            <a:r>
              <a:rPr lang="sr-Latn-CS" sz="2000" b="1" dirty="0">
                <a:solidFill>
                  <a:schemeClr val="hlink"/>
                </a:solidFill>
              </a:rPr>
              <a:t>IPSILATERALIS</a:t>
            </a:r>
            <a:r>
              <a:rPr lang="sr-Cyrl-RS" sz="2000" b="1" dirty="0">
                <a:solidFill>
                  <a:schemeClr val="hlink"/>
                </a:solidFill>
              </a:rPr>
              <a:t> – </a:t>
            </a:r>
            <a:r>
              <a:rPr lang="en-GB" sz="2000" b="1" dirty="0">
                <a:solidFill>
                  <a:schemeClr val="hlink"/>
                </a:solidFill>
              </a:rPr>
              <a:t>from or at the same side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sr-Cyrl-RS" sz="2000" b="1" dirty="0">
                <a:solidFill>
                  <a:schemeClr val="hlink"/>
                </a:solidFill>
              </a:rPr>
              <a:t>			</a:t>
            </a:r>
            <a:r>
              <a:rPr lang="en-GB" sz="2000" b="1" dirty="0">
                <a:solidFill>
                  <a:schemeClr val="hlink"/>
                </a:solidFill>
              </a:rPr>
              <a:t>			CONTRALATERALIS – at the opposite side</a:t>
            </a:r>
            <a:endParaRPr lang="sr-Cyrl-RS" sz="20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en-GB" sz="20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CRANIALIS </a:t>
            </a:r>
            <a:r>
              <a:rPr lang="sr-Cyrl-RS" sz="2000" b="1" dirty="0">
                <a:solidFill>
                  <a:schemeClr val="hlink"/>
                </a:solidFill>
              </a:rPr>
              <a:t>–</a:t>
            </a:r>
            <a:r>
              <a:rPr lang="en-GB" sz="2000" b="1" dirty="0">
                <a:solidFill>
                  <a:schemeClr val="hlink"/>
                </a:solidFill>
              </a:rPr>
              <a:t>something toward the head (similar to proximal)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CAUDALIS </a:t>
            </a:r>
            <a:r>
              <a:rPr lang="sr-Cyrl-RS" sz="2000" b="1" dirty="0">
                <a:solidFill>
                  <a:schemeClr val="hlink"/>
                </a:solidFill>
              </a:rPr>
              <a:t>– </a:t>
            </a:r>
            <a:r>
              <a:rPr lang="en-GB" sz="2000" b="1" dirty="0">
                <a:solidFill>
                  <a:schemeClr val="hlink"/>
                </a:solidFill>
              </a:rPr>
              <a:t>something toward to feet, away from head (similar to distal)</a:t>
            </a:r>
            <a:endParaRPr lang="sr-Cyrl-RS" sz="20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GB" sz="2000" b="1" dirty="0">
                <a:solidFill>
                  <a:schemeClr val="hlink"/>
                </a:solidFill>
              </a:rPr>
              <a:t>APICALIS –</a:t>
            </a:r>
            <a:r>
              <a:rPr lang="sr-Cyrl-RS" sz="2000" b="1" dirty="0">
                <a:solidFill>
                  <a:schemeClr val="hlink"/>
                </a:solidFill>
              </a:rPr>
              <a:t> </a:t>
            </a:r>
            <a:r>
              <a:rPr lang="en-GB" sz="2000" b="1" dirty="0">
                <a:solidFill>
                  <a:schemeClr val="hlink"/>
                </a:solidFill>
              </a:rPr>
              <a:t>at the top, toward the top</a:t>
            </a:r>
            <a:r>
              <a:rPr lang="sr-Cyrl-RS" sz="2000" b="1" dirty="0">
                <a:solidFill>
                  <a:schemeClr val="hlink"/>
                </a:solidFill>
              </a:rPr>
              <a:t>			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BASALIS </a:t>
            </a:r>
            <a:r>
              <a:rPr lang="sr-Cyrl-RS" sz="2000" b="1" dirty="0">
                <a:solidFill>
                  <a:schemeClr val="hlink"/>
                </a:solidFill>
              </a:rPr>
              <a:t>– </a:t>
            </a:r>
            <a:r>
              <a:rPr lang="en-GB" sz="2000" b="1" dirty="0">
                <a:solidFill>
                  <a:schemeClr val="hlink"/>
                </a:solidFill>
              </a:rPr>
              <a:t>at the base, toward to base</a:t>
            </a:r>
            <a:r>
              <a:rPr lang="sr-Latn-CS" sz="2000" b="1" dirty="0">
                <a:solidFill>
                  <a:schemeClr val="hlink"/>
                </a:solidFill>
              </a:rPr>
              <a:t>     </a:t>
            </a:r>
            <a:r>
              <a:rPr lang="sr-Cyrl-RS" sz="2000" b="1" dirty="0">
                <a:solidFill>
                  <a:schemeClr val="hlink"/>
                </a:solidFill>
              </a:rPr>
              <a:t>	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sz="2000" b="1" dirty="0">
                <a:solidFill>
                  <a:schemeClr val="hlink"/>
                </a:solidFill>
              </a:rPr>
              <a:t>                       </a:t>
            </a:r>
            <a:endParaRPr lang="sr-Cyrl-RS" sz="2000" b="1" dirty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sz="2000" b="1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 spd="slow">
    <p:pull dir="d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2090</TotalTime>
  <Words>980</Words>
  <Application>Microsoft Office PowerPoint</Application>
  <PresentationFormat>On-screen Show (4:3)</PresentationFormat>
  <Paragraphs>117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Garamond</vt:lpstr>
      <vt:lpstr>Google Sans</vt:lpstr>
      <vt:lpstr>PlutoSansLight</vt:lpstr>
      <vt:lpstr>Wingdings</vt:lpstr>
      <vt:lpstr>Office Theme</vt:lpstr>
      <vt:lpstr>PowerPoint Presentation</vt:lpstr>
      <vt:lpstr>TOPOGRAPHIC ANATOMY</vt:lpstr>
      <vt:lpstr>SYSTEMIC ANATOMY</vt:lpstr>
      <vt:lpstr>PowerPoint Presentation</vt:lpstr>
      <vt:lpstr>PowerPoint Presentation</vt:lpstr>
      <vt:lpstr>STANDARD ANATOMICAL POSITION </vt:lpstr>
      <vt:lpstr>ANATOMICAL AND DISSECTION PLANES</vt:lpstr>
      <vt:lpstr>PowerPoint Presentation</vt:lpstr>
      <vt:lpstr>ANATOMICAL TERMS</vt:lpstr>
      <vt:lpstr>MOVEMENTS - TERMS</vt:lpstr>
      <vt:lpstr>MOVEMENTS - TERMS</vt:lpstr>
      <vt:lpstr>ANATOMICAL TERMS</vt:lpstr>
      <vt:lpstr>ANATOMICAL TERMS</vt:lpstr>
    </vt:vector>
  </TitlesOfParts>
  <Company>STATVS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Ivana Macuzic</cp:lastModifiedBy>
  <cp:revision>51</cp:revision>
  <dcterms:created xsi:type="dcterms:W3CDTF">2006-10-01T19:35:00Z</dcterms:created>
  <dcterms:modified xsi:type="dcterms:W3CDTF">2023-11-24T09:52:47Z</dcterms:modified>
</cp:coreProperties>
</file>